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microsoft.com/office/2020/02/relationships/classificationlabels" Target="docMetadata/LabelInfo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06" r:id="rId2"/>
  </p:sldMasterIdLst>
  <p:notesMasterIdLst>
    <p:notesMasterId r:id="rId30"/>
  </p:notesMasterIdLst>
  <p:handoutMasterIdLst>
    <p:handoutMasterId r:id="rId31"/>
  </p:handoutMasterIdLst>
  <p:sldIdLst>
    <p:sldId id="256" r:id="rId3"/>
    <p:sldId id="257" r:id="rId4"/>
    <p:sldId id="258" r:id="rId5"/>
    <p:sldId id="266" r:id="rId6"/>
    <p:sldId id="267" r:id="rId7"/>
    <p:sldId id="264" r:id="rId8"/>
    <p:sldId id="259" r:id="rId9"/>
    <p:sldId id="285" r:id="rId10"/>
    <p:sldId id="262" r:id="rId11"/>
    <p:sldId id="260" r:id="rId12"/>
    <p:sldId id="286" r:id="rId13"/>
    <p:sldId id="287" r:id="rId14"/>
    <p:sldId id="281" r:id="rId15"/>
    <p:sldId id="282" r:id="rId16"/>
    <p:sldId id="283" r:id="rId17"/>
    <p:sldId id="265" r:id="rId18"/>
    <p:sldId id="268" r:id="rId19"/>
    <p:sldId id="270" r:id="rId20"/>
    <p:sldId id="272" r:id="rId21"/>
    <p:sldId id="274" r:id="rId22"/>
    <p:sldId id="276" r:id="rId23"/>
    <p:sldId id="277" r:id="rId24"/>
    <p:sldId id="278" r:id="rId25"/>
    <p:sldId id="279" r:id="rId26"/>
    <p:sldId id="280" r:id="rId27"/>
    <p:sldId id="288" r:id="rId28"/>
    <p:sldId id="289" r:id="rId29"/>
  </p:sldIdLst>
  <p:sldSz cx="9144000" cy="5143500" type="screen16x9"/>
  <p:notesSz cx="6858000" cy="9144000"/>
  <p:custDataLst>
    <p:tags r:id="rId32"/>
  </p:custDataLst>
  <p:defaultTextStyle>
    <a:defPPr>
      <a:defRPr lang="de-DE"/>
    </a:defPPr>
    <a:lvl1pPr marL="0" algn="l" defTabSz="914400" rtl="0" eaLnBrk="1" latinLnBrk="0" hangingPunct="1">
      <a:defRPr kumimoji="0" lang="de-DE" sz="1400" b="0" i="0" u="none" kern="1200" baseline="0">
        <a:solidFill>
          <a:schemeClr val="tx1"/>
        </a:solidFill>
        <a:latin typeface="EON Brix Sans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7">
          <p15:clr>
            <a:srgbClr val="A4A3A4"/>
          </p15:clr>
        </p15:guide>
        <p15:guide id="2" orient="horz" pos="862">
          <p15:clr>
            <a:srgbClr val="A4A3A4"/>
          </p15:clr>
        </p15:guide>
        <p15:guide id="3" orient="horz" pos="3004">
          <p15:clr>
            <a:srgbClr val="A4A3A4"/>
          </p15:clr>
        </p15:guide>
        <p15:guide id="4" orient="horz" pos="2785">
          <p15:clr>
            <a:srgbClr val="A4A3A4"/>
          </p15:clr>
        </p15:guide>
        <p15:guide id="5" pos="986">
          <p15:clr>
            <a:srgbClr val="A4A3A4"/>
          </p15:clr>
        </p15:guide>
        <p15:guide id="6" pos="1146">
          <p15:clr>
            <a:srgbClr val="A4A3A4"/>
          </p15:clr>
        </p15:guide>
        <p15:guide id="7" pos="1894">
          <p15:clr>
            <a:srgbClr val="A4A3A4"/>
          </p15:clr>
        </p15:guide>
        <p15:guide id="8" pos="2053">
          <p15:clr>
            <a:srgbClr val="A4A3A4"/>
          </p15:clr>
        </p15:guide>
        <p15:guide id="9" pos="2801">
          <p15:clr>
            <a:srgbClr val="A4A3A4"/>
          </p15:clr>
        </p15:guide>
        <p15:guide id="10" pos="2960">
          <p15:clr>
            <a:srgbClr val="A4A3A4"/>
          </p15:clr>
        </p15:guide>
        <p15:guide id="11" pos="3707">
          <p15:clr>
            <a:srgbClr val="A4A3A4"/>
          </p15:clr>
        </p15:guide>
        <p15:guide id="12" pos="3866">
          <p15:clr>
            <a:srgbClr val="A4A3A4"/>
          </p15:clr>
        </p15:guide>
        <p15:guide id="13" pos="4614">
          <p15:clr>
            <a:srgbClr val="A4A3A4"/>
          </p15:clr>
        </p15:guide>
        <p15:guide id="14" pos="4773">
          <p15:clr>
            <a:srgbClr val="A4A3A4"/>
          </p15:clr>
        </p15:guide>
        <p15:guide id="15" pos="5522">
          <p15:clr>
            <a:srgbClr val="A4A3A4"/>
          </p15:clr>
        </p15:guide>
        <p15:guide id="16" pos="23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 snapToObjects="1">
      <p:cViewPr varScale="1">
        <p:scale>
          <a:sx n="145" d="100"/>
          <a:sy n="145" d="100"/>
        </p:scale>
        <p:origin x="606" y="132"/>
      </p:cViewPr>
      <p:guideLst>
        <p:guide orient="horz" pos="237"/>
        <p:guide orient="horz" pos="862"/>
        <p:guide orient="horz" pos="3004"/>
        <p:guide orient="horz" pos="2785"/>
        <p:guide pos="986"/>
        <p:guide pos="1146"/>
        <p:guide pos="1894"/>
        <p:guide pos="2053"/>
        <p:guide pos="2801"/>
        <p:guide pos="2960"/>
        <p:guide pos="3707"/>
        <p:guide pos="3866"/>
        <p:guide pos="4614"/>
        <p:guide pos="4773"/>
        <p:guide pos="5522"/>
        <p:guide pos="237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napToObjects="1">
      <p:cViewPr varScale="1">
        <p:scale>
          <a:sx n="69" d="100"/>
          <a:sy n="69" d="100"/>
        </p:scale>
        <p:origin x="2886" y="6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gs" Target="tags/tag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notesMaster" Target="notesMasters/notesMaster1.xml"/><Relationship Id="rId35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image" Target="../media/image4.e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image" Target="../media/image4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2709832-9B74-420C-8D1C-742B40C38B3E}" type="datetimeFigureOut">
              <a:rPr lang="de-DE" smtClean="0"/>
              <a:t>26.01.2023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BB21D2-EE0C-4F60-9290-A95707687EAD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540989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25BD20B-1595-4AD5-8C42-650ED0B09BCC}" type="datetimeFigureOut">
              <a:rPr lang="de-DE" smtClean="0"/>
              <a:t>26.01.2023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788022-2B66-4C3B-913E-DF7D5DD0D66A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384640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">
    <p:bg>
      <p:bgPr>
        <a:solidFill>
          <a:srgbClr val="261B6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>
            <a:extLst>
              <a:ext uri="{FF2B5EF4-FFF2-40B4-BE49-F238E27FC236}">
                <a16:creationId xmlns:a16="http://schemas.microsoft.com/office/drawing/2014/main" id="{45FE9FA2-4ECF-4709-A07F-369854D2742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396000" y="378000"/>
            <a:ext cx="8352000" cy="1908000"/>
          </a:xfrm>
        </p:spPr>
        <p:txBody>
          <a:bodyPr anchor="t" anchorCtr="0">
            <a:noAutofit/>
          </a:bodyPr>
          <a:lstStyle>
            <a:lvl1pPr algn="l">
              <a:lnSpc>
                <a:spcPts val="8000"/>
              </a:lnSpc>
              <a:defRPr sz="8000" kern="100" baseline="0">
                <a:solidFill>
                  <a:srgbClr val="FFFFFF"/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396000" y="2408400"/>
            <a:ext cx="8352000" cy="414000"/>
          </a:xfrm>
        </p:spPr>
        <p:txBody>
          <a:bodyPr>
            <a:noAutofit/>
          </a:bodyPr>
          <a:lstStyle>
            <a:lvl1pPr marL="0" indent="0" algn="l">
              <a:lnSpc>
                <a:spcPct val="100000"/>
              </a:lnSpc>
              <a:spcAft>
                <a:spcPts val="0"/>
              </a:spcAft>
              <a:buNone/>
              <a:defRPr sz="1350" kern="100" baseline="0">
                <a:solidFill>
                  <a:srgbClr val="FFFFFF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/>
              <a:t>Kliknutím můžete upravit styl předlohy.</a:t>
            </a:r>
            <a:endParaRPr lang="de-DE" dirty="0"/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F163E007-19D5-478D-A1CB-481A9289F282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244861" y="3901087"/>
            <a:ext cx="1503851" cy="866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57950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/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96000" y="378000"/>
            <a:ext cx="3996000" cy="270000"/>
          </a:xfrm>
        </p:spPr>
        <p:txBody>
          <a:bodyPr/>
          <a:lstStyle/>
          <a:p>
            <a:r>
              <a:rPr lang="cs-CZ"/>
              <a:t>Kliknutím lze upravit styl.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396000" y="1166400"/>
            <a:ext cx="3996000" cy="3171600"/>
          </a:xfrm>
        </p:spPr>
        <p:txBody>
          <a:bodyPr/>
          <a:lstStyle>
            <a:lvl1pPr marL="0" indent="0">
              <a:defRPr/>
            </a:lvl1pPr>
            <a:lvl2pPr marL="179388" indent="-179387">
              <a:defRPr/>
            </a:lvl2pPr>
            <a:lvl3pPr marL="358775" indent="-179388">
              <a:defRPr/>
            </a:lvl3pPr>
            <a:lvl4pPr marL="538163" indent="-179387">
              <a:defRPr/>
            </a:lvl4pPr>
            <a:lvl5pPr marL="717550" indent="-179388">
              <a:defRPr/>
            </a:lvl5pPr>
            <a:lvl6pPr marL="896938" indent="-179387">
              <a:buFont typeface="EON Brix Sans" panose="020B0500000000000000" pitchFamily="34" charset="0"/>
              <a:buChar char="­"/>
              <a:defRPr sz="1200"/>
            </a:lvl6pPr>
            <a:lvl7pPr marL="1076325" indent="-179388">
              <a:buFont typeface="EON Brix Sans" panose="020B0500000000000000" pitchFamily="34" charset="0"/>
              <a:buChar char="­"/>
              <a:defRPr sz="1200"/>
            </a:lvl7pPr>
            <a:lvl8pPr marL="1255713" indent="-179387">
              <a:buFont typeface="EON Brix Sans" panose="020B0500000000000000" pitchFamily="34" charset="0"/>
              <a:buChar char="­"/>
              <a:defRPr sz="1200"/>
            </a:lvl8pPr>
            <a:lvl9pPr marL="1435100" indent="-179388">
              <a:buFont typeface="EON Brix Sans" panose="020B0500000000000000" pitchFamily="34" charset="0"/>
              <a:buChar char="­"/>
              <a:defRPr sz="1200"/>
            </a:lvl9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C795C4-4A26-412B-AA90-98E97FF83D41}" type="slidenum">
              <a:rPr lang="de-DE" smtClean="0"/>
              <a:t>‹#›</a:t>
            </a:fld>
            <a:endParaRPr lang="de-DE"/>
          </a:p>
        </p:txBody>
      </p:sp>
      <p:sp>
        <p:nvSpPr>
          <p:cNvPr id="7" name="Inhaltsplatzhalter 2">
            <a:extLst>
              <a:ext uri="{FF2B5EF4-FFF2-40B4-BE49-F238E27FC236}">
                <a16:creationId xmlns:a16="http://schemas.microsoft.com/office/drawing/2014/main" id="{769547E8-614F-4922-94A2-1614E20584F7}"/>
              </a:ext>
            </a:extLst>
          </p:cNvPr>
          <p:cNvSpPr>
            <a:spLocks noGrp="1"/>
          </p:cNvSpPr>
          <p:nvPr>
            <p:ph idx="13" hasCustomPrompt="1"/>
          </p:nvPr>
        </p:nvSpPr>
        <p:spPr>
          <a:xfrm>
            <a:off x="4752000" y="1166400"/>
            <a:ext cx="3996000" cy="2937600"/>
          </a:xfrm>
        </p:spPr>
        <p:txBody>
          <a:bodyPr/>
          <a:lstStyle>
            <a:lvl1pPr marL="0" indent="0">
              <a:defRPr/>
            </a:lvl1pPr>
            <a:lvl2pPr marL="179388" indent="-179387">
              <a:defRPr/>
            </a:lvl2pPr>
            <a:lvl3pPr marL="358775" indent="-179388">
              <a:defRPr/>
            </a:lvl3pPr>
            <a:lvl4pPr marL="538163" indent="-179387">
              <a:defRPr/>
            </a:lvl4pPr>
            <a:lvl5pPr marL="717550" indent="-179388">
              <a:defRPr/>
            </a:lvl5pPr>
            <a:lvl6pPr marL="896938" indent="-179387">
              <a:buFont typeface="EON Brix Sans" panose="020B0500000000000000" pitchFamily="34" charset="0"/>
              <a:buChar char="­"/>
              <a:defRPr sz="1200"/>
            </a:lvl6pPr>
            <a:lvl7pPr marL="1076325" indent="-179388">
              <a:buFont typeface="EON Brix Sans" panose="020B0500000000000000" pitchFamily="34" charset="0"/>
              <a:buChar char="­"/>
              <a:defRPr sz="1200"/>
            </a:lvl7pPr>
            <a:lvl8pPr marL="1255713" indent="-179387">
              <a:buFont typeface="EON Brix Sans" panose="020B0500000000000000" pitchFamily="34" charset="0"/>
              <a:buChar char="­"/>
              <a:defRPr sz="1200"/>
            </a:lvl8pPr>
            <a:lvl9pPr marL="1435100" indent="-179388">
              <a:buFont typeface="EON Brix Sans" panose="020B0500000000000000" pitchFamily="34" charset="0"/>
              <a:buChar char="­"/>
              <a:defRPr sz="1200"/>
            </a:lvl9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8" name="Textplatzhalter 4">
            <a:extLst>
              <a:ext uri="{FF2B5EF4-FFF2-40B4-BE49-F238E27FC236}">
                <a16:creationId xmlns:a16="http://schemas.microsoft.com/office/drawing/2014/main" id="{A6B3094B-258A-43C0-AED1-EDA26825B4FD}"/>
              </a:ext>
            </a:extLst>
          </p:cNvPr>
          <p:cNvSpPr>
            <a:spLocks noGrp="1"/>
          </p:cNvSpPr>
          <p:nvPr>
            <p:ph type="body" sz="half" idx="3" hasCustomPrompt="1"/>
          </p:nvPr>
        </p:nvSpPr>
        <p:spPr>
          <a:xfrm>
            <a:off x="4752000" y="4230000"/>
            <a:ext cx="2836800" cy="360000"/>
          </a:xfrm>
        </p:spPr>
        <p:txBody>
          <a:bodyPr anchor="t" anchorCtr="0">
            <a:noAutofit/>
          </a:bodyPr>
          <a:lstStyle>
            <a:lvl1pPr>
              <a:lnSpc>
                <a:spcPts val="1200"/>
              </a:lnSpc>
              <a:defRPr sz="900">
                <a:solidFill>
                  <a:srgbClr val="8A8A8E"/>
                </a:solidFill>
              </a:defRPr>
            </a:lvl1pPr>
            <a:lvl2pPr>
              <a:defRPr sz="900">
                <a:solidFill>
                  <a:srgbClr val="B00402"/>
                </a:solidFill>
              </a:defRPr>
            </a:lvl2pPr>
            <a:lvl3pPr>
              <a:defRPr sz="900">
                <a:solidFill>
                  <a:srgbClr val="B00402"/>
                </a:solidFill>
              </a:defRPr>
            </a:lvl3pPr>
            <a:lvl4pPr>
              <a:defRPr sz="900">
                <a:solidFill>
                  <a:srgbClr val="B00402"/>
                </a:solidFill>
              </a:defRPr>
            </a:lvl4pPr>
            <a:lvl5pPr>
              <a:defRPr sz="900">
                <a:solidFill>
                  <a:srgbClr val="B00402"/>
                </a:solidFill>
              </a:defRPr>
            </a:lvl5pPr>
          </a:lstStyle>
          <a:p>
            <a:pPr lvl="0"/>
            <a:r>
              <a:rPr lang="de-DE" dirty="0"/>
              <a:t>Additional </a:t>
            </a:r>
            <a:r>
              <a:rPr lang="de-DE" dirty="0" err="1"/>
              <a:t>information</a:t>
            </a:r>
            <a:endParaRPr lang="de-DE" dirty="0"/>
          </a:p>
        </p:txBody>
      </p:sp>
      <p:sp>
        <p:nvSpPr>
          <p:cNvPr id="9" name="Textplatzhalter 4">
            <a:extLst>
              <a:ext uri="{FF2B5EF4-FFF2-40B4-BE49-F238E27FC236}">
                <a16:creationId xmlns:a16="http://schemas.microsoft.com/office/drawing/2014/main" id="{17F88600-16D9-459E-8782-D0EC27213171}"/>
              </a:ext>
            </a:extLst>
          </p:cNvPr>
          <p:cNvSpPr>
            <a:spLocks noGrp="1"/>
          </p:cNvSpPr>
          <p:nvPr>
            <p:ph type="body" sz="half" idx="14" hasCustomPrompt="1"/>
          </p:nvPr>
        </p:nvSpPr>
        <p:spPr>
          <a:xfrm>
            <a:off x="4752000" y="378000"/>
            <a:ext cx="3996000" cy="360000"/>
          </a:xfrm>
        </p:spPr>
        <p:txBody>
          <a:bodyPr anchor="t" anchorCtr="0">
            <a:noAutofit/>
          </a:bodyPr>
          <a:lstStyle>
            <a:lvl1pPr>
              <a:lnSpc>
                <a:spcPts val="1500"/>
              </a:lnSpc>
              <a:defRPr sz="1200">
                <a:solidFill>
                  <a:srgbClr val="261B62"/>
                </a:solidFill>
                <a:latin typeface="+mj-lt"/>
              </a:defRPr>
            </a:lvl1pPr>
            <a:lvl2pPr>
              <a:defRPr sz="900">
                <a:solidFill>
                  <a:srgbClr val="B00402"/>
                </a:solidFill>
              </a:defRPr>
            </a:lvl2pPr>
            <a:lvl3pPr>
              <a:defRPr sz="900">
                <a:solidFill>
                  <a:srgbClr val="B00402"/>
                </a:solidFill>
              </a:defRPr>
            </a:lvl3pPr>
            <a:lvl4pPr>
              <a:defRPr sz="900">
                <a:solidFill>
                  <a:srgbClr val="B00402"/>
                </a:solidFill>
              </a:defRPr>
            </a:lvl4pPr>
            <a:lvl5pPr>
              <a:defRPr sz="900">
                <a:solidFill>
                  <a:srgbClr val="B00402"/>
                </a:solidFill>
              </a:defRPr>
            </a:lvl5pPr>
          </a:lstStyle>
          <a:p>
            <a:pPr lvl="0"/>
            <a:r>
              <a:rPr lang="de-DE" dirty="0"/>
              <a:t>Graph/Table title</a:t>
            </a:r>
          </a:p>
        </p:txBody>
      </p:sp>
    </p:spTree>
    <p:extLst>
      <p:ext uri="{BB962C8B-B14F-4D97-AF65-F5344CB8AC3E}">
        <p14:creationId xmlns:p14="http://schemas.microsoft.com/office/powerpoint/2010/main" val="29505749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ustom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C795C4-4A26-412B-AA90-98E97FF83D41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8273780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ustom chart blue">
    <p:bg>
      <p:bgPr>
        <a:solidFill>
          <a:srgbClr val="261B6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93C795C4-4A26-412B-AA90-98E97FF83D41}" type="slidenum">
              <a:rPr lang="de-DE" smtClean="0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9714121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C795C4-4A26-412B-AA90-98E97FF83D41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689598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Agenda 1 column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96000" y="378000"/>
            <a:ext cx="4258800" cy="828000"/>
          </a:xfrm>
        </p:spPr>
        <p:txBody>
          <a:bodyPr/>
          <a:lstStyle/>
          <a:p>
            <a:r>
              <a:rPr lang="cs-CZ"/>
              <a:t>Kliknutím lze upravit styl.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4950000" y="378000"/>
            <a:ext cx="3798000" cy="2714400"/>
          </a:xfrm>
        </p:spPr>
        <p:txBody>
          <a:bodyPr/>
          <a:lstStyle>
            <a:lvl1pPr>
              <a:lnSpc>
                <a:spcPts val="2000"/>
              </a:lnSpc>
              <a:defRPr sz="1600">
                <a:solidFill>
                  <a:srgbClr val="261B62"/>
                </a:solidFill>
              </a:defRPr>
            </a:lvl1pPr>
            <a:lvl2pPr>
              <a:lnSpc>
                <a:spcPts val="2000"/>
              </a:lnSpc>
              <a:defRPr sz="1600">
                <a:solidFill>
                  <a:srgbClr val="261B62"/>
                </a:solidFill>
              </a:defRPr>
            </a:lvl2pPr>
            <a:lvl3pPr>
              <a:lnSpc>
                <a:spcPts val="2000"/>
              </a:lnSpc>
              <a:defRPr sz="1600">
                <a:solidFill>
                  <a:srgbClr val="261B62"/>
                </a:solidFill>
              </a:defRPr>
            </a:lvl3pPr>
            <a:lvl4pPr>
              <a:lnSpc>
                <a:spcPts val="2000"/>
              </a:lnSpc>
              <a:defRPr sz="1600">
                <a:solidFill>
                  <a:srgbClr val="261B62"/>
                </a:solidFill>
              </a:defRPr>
            </a:lvl4pPr>
            <a:lvl5pPr>
              <a:lnSpc>
                <a:spcPts val="2000"/>
              </a:lnSpc>
              <a:defRPr sz="1600">
                <a:solidFill>
                  <a:srgbClr val="261B62"/>
                </a:solidFill>
              </a:defRPr>
            </a:lvl5pPr>
            <a:lvl6pPr>
              <a:lnSpc>
                <a:spcPts val="2000"/>
              </a:lnSpc>
              <a:defRPr sz="1600">
                <a:solidFill>
                  <a:srgbClr val="261B62"/>
                </a:solidFill>
              </a:defRPr>
            </a:lvl6pPr>
            <a:lvl7pPr>
              <a:lnSpc>
                <a:spcPts val="2000"/>
              </a:lnSpc>
              <a:defRPr sz="1600">
                <a:solidFill>
                  <a:srgbClr val="261B62"/>
                </a:solidFill>
              </a:defRPr>
            </a:lvl7pPr>
            <a:lvl8pPr>
              <a:lnSpc>
                <a:spcPts val="2000"/>
              </a:lnSpc>
              <a:defRPr sz="1600">
                <a:solidFill>
                  <a:srgbClr val="261B62"/>
                </a:solidFill>
              </a:defRPr>
            </a:lvl8pPr>
            <a:lvl9pPr>
              <a:lnSpc>
                <a:spcPts val="2000"/>
              </a:lnSpc>
              <a:defRPr sz="1600">
                <a:solidFill>
                  <a:srgbClr val="261B62"/>
                </a:solidFill>
              </a:defRPr>
            </a:lvl9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FFE1C0A8-0C30-4F58-887E-9CA8D262206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244861" y="3901087"/>
            <a:ext cx="1503851" cy="866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365352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2 columns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96000" y="378000"/>
            <a:ext cx="4258800" cy="572400"/>
          </a:xfrm>
        </p:spPr>
        <p:txBody>
          <a:bodyPr/>
          <a:lstStyle/>
          <a:p>
            <a:r>
              <a:rPr lang="cs-CZ"/>
              <a:t>Kliknutím lze upravit styl.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396000" y="1166400"/>
            <a:ext cx="3996000" cy="2491200"/>
          </a:xfrm>
        </p:spPr>
        <p:txBody>
          <a:bodyPr/>
          <a:lstStyle>
            <a:lvl1pPr marL="0" indent="0">
              <a:defRPr>
                <a:solidFill>
                  <a:srgbClr val="261B62"/>
                </a:solidFill>
              </a:defRPr>
            </a:lvl1pPr>
            <a:lvl2pPr marL="179388" indent="-179387">
              <a:defRPr>
                <a:solidFill>
                  <a:srgbClr val="261B62"/>
                </a:solidFill>
              </a:defRPr>
            </a:lvl2pPr>
            <a:lvl3pPr marL="358775" indent="-179388">
              <a:defRPr>
                <a:solidFill>
                  <a:srgbClr val="261B62"/>
                </a:solidFill>
              </a:defRPr>
            </a:lvl3pPr>
            <a:lvl4pPr marL="538163" indent="-179387">
              <a:defRPr>
                <a:solidFill>
                  <a:srgbClr val="261B62"/>
                </a:solidFill>
              </a:defRPr>
            </a:lvl4pPr>
            <a:lvl5pPr marL="717550" indent="-179388">
              <a:defRPr>
                <a:solidFill>
                  <a:srgbClr val="261B62"/>
                </a:solidFill>
              </a:defRPr>
            </a:lvl5pPr>
            <a:lvl6pPr marL="896938" indent="-179387">
              <a:buFont typeface="EON Brix Sans" panose="020B0500000000000000" pitchFamily="34" charset="0"/>
              <a:buChar char="­"/>
              <a:defRPr sz="1200">
                <a:solidFill>
                  <a:srgbClr val="261B62"/>
                </a:solidFill>
              </a:defRPr>
            </a:lvl6pPr>
            <a:lvl7pPr marL="1076325" indent="-179388">
              <a:buFont typeface="EON Brix Sans" panose="020B0500000000000000" pitchFamily="34" charset="0"/>
              <a:buChar char="­"/>
              <a:defRPr sz="1200">
                <a:solidFill>
                  <a:srgbClr val="261B62"/>
                </a:solidFill>
              </a:defRPr>
            </a:lvl7pPr>
            <a:lvl8pPr marL="1255713" indent="-179387">
              <a:buFont typeface="EON Brix Sans" panose="020B0500000000000000" pitchFamily="34" charset="0"/>
              <a:buChar char="­"/>
              <a:defRPr sz="1200">
                <a:solidFill>
                  <a:srgbClr val="261B62"/>
                </a:solidFill>
              </a:defRPr>
            </a:lvl8pPr>
            <a:lvl9pPr marL="1435100" indent="-179388">
              <a:buFont typeface="EON Brix Sans" panose="020B0500000000000000" pitchFamily="34" charset="0"/>
              <a:buChar char="­"/>
              <a:defRPr sz="1200">
                <a:solidFill>
                  <a:srgbClr val="261B62"/>
                </a:solidFill>
              </a:defRPr>
            </a:lvl9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7" name="Inhaltsplatzhalter 2">
            <a:extLst>
              <a:ext uri="{FF2B5EF4-FFF2-40B4-BE49-F238E27FC236}">
                <a16:creationId xmlns:a16="http://schemas.microsoft.com/office/drawing/2014/main" id="{769547E8-614F-4922-94A2-1614E20584F7}"/>
              </a:ext>
            </a:extLst>
          </p:cNvPr>
          <p:cNvSpPr>
            <a:spLocks noGrp="1"/>
          </p:cNvSpPr>
          <p:nvPr>
            <p:ph idx="13" hasCustomPrompt="1"/>
          </p:nvPr>
        </p:nvSpPr>
        <p:spPr>
          <a:xfrm>
            <a:off x="4752000" y="1166400"/>
            <a:ext cx="3996000" cy="2491200"/>
          </a:xfrm>
        </p:spPr>
        <p:txBody>
          <a:bodyPr/>
          <a:lstStyle>
            <a:lvl1pPr marL="0" indent="0">
              <a:defRPr>
                <a:solidFill>
                  <a:srgbClr val="261B62"/>
                </a:solidFill>
              </a:defRPr>
            </a:lvl1pPr>
            <a:lvl2pPr marL="179388" indent="-179387">
              <a:defRPr>
                <a:solidFill>
                  <a:srgbClr val="261B62"/>
                </a:solidFill>
              </a:defRPr>
            </a:lvl2pPr>
            <a:lvl3pPr marL="358775" indent="-179388">
              <a:defRPr>
                <a:solidFill>
                  <a:srgbClr val="261B62"/>
                </a:solidFill>
              </a:defRPr>
            </a:lvl3pPr>
            <a:lvl4pPr marL="538163" indent="-179387">
              <a:defRPr>
                <a:solidFill>
                  <a:srgbClr val="261B62"/>
                </a:solidFill>
              </a:defRPr>
            </a:lvl4pPr>
            <a:lvl5pPr marL="717550" indent="-179388">
              <a:defRPr>
                <a:solidFill>
                  <a:srgbClr val="261B62"/>
                </a:solidFill>
              </a:defRPr>
            </a:lvl5pPr>
            <a:lvl6pPr marL="896938" indent="-179387">
              <a:buFont typeface="EON Brix Sans" panose="020B0500000000000000" pitchFamily="34" charset="0"/>
              <a:buChar char="­"/>
              <a:defRPr sz="1200">
                <a:solidFill>
                  <a:srgbClr val="261B62"/>
                </a:solidFill>
              </a:defRPr>
            </a:lvl6pPr>
            <a:lvl7pPr marL="1076325" indent="-179388">
              <a:buFont typeface="EON Brix Sans" panose="020B0500000000000000" pitchFamily="34" charset="0"/>
              <a:buChar char="­"/>
              <a:defRPr sz="1200">
                <a:solidFill>
                  <a:srgbClr val="261B62"/>
                </a:solidFill>
              </a:defRPr>
            </a:lvl7pPr>
            <a:lvl8pPr marL="1255713" indent="-179387">
              <a:buFont typeface="EON Brix Sans" panose="020B0500000000000000" pitchFamily="34" charset="0"/>
              <a:buChar char="­"/>
              <a:defRPr sz="1200">
                <a:solidFill>
                  <a:srgbClr val="261B62"/>
                </a:solidFill>
              </a:defRPr>
            </a:lvl8pPr>
            <a:lvl9pPr marL="1435100" indent="-179388">
              <a:buFont typeface="EON Brix Sans" panose="020B0500000000000000" pitchFamily="34" charset="0"/>
              <a:buChar char="­"/>
              <a:defRPr sz="1200">
                <a:solidFill>
                  <a:srgbClr val="261B62"/>
                </a:solidFill>
              </a:defRPr>
            </a:lvl9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F0EEDB9E-D1E3-4D50-A9EA-684AE5CB631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244861" y="3901087"/>
            <a:ext cx="1503851" cy="866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576194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3 columns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96000" y="378000"/>
            <a:ext cx="4258800" cy="572400"/>
          </a:xfrm>
        </p:spPr>
        <p:txBody>
          <a:bodyPr/>
          <a:lstStyle/>
          <a:p>
            <a:r>
              <a:rPr lang="cs-CZ"/>
              <a:t>Kliknutím lze upravit styl.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396000" y="1166400"/>
            <a:ext cx="2512800" cy="2491200"/>
          </a:xfrm>
        </p:spPr>
        <p:txBody>
          <a:bodyPr/>
          <a:lstStyle>
            <a:lvl1pPr marL="0" indent="0">
              <a:defRPr>
                <a:solidFill>
                  <a:srgbClr val="261B62"/>
                </a:solidFill>
              </a:defRPr>
            </a:lvl1pPr>
            <a:lvl2pPr marL="179388" indent="-179387">
              <a:defRPr>
                <a:solidFill>
                  <a:srgbClr val="261B62"/>
                </a:solidFill>
              </a:defRPr>
            </a:lvl2pPr>
            <a:lvl3pPr marL="358775" indent="-179388">
              <a:defRPr>
                <a:solidFill>
                  <a:srgbClr val="261B62"/>
                </a:solidFill>
              </a:defRPr>
            </a:lvl3pPr>
            <a:lvl4pPr marL="538163" indent="-179387">
              <a:defRPr>
                <a:solidFill>
                  <a:srgbClr val="261B62"/>
                </a:solidFill>
              </a:defRPr>
            </a:lvl4pPr>
            <a:lvl5pPr marL="717550" indent="-179388">
              <a:defRPr>
                <a:solidFill>
                  <a:srgbClr val="261B62"/>
                </a:solidFill>
              </a:defRPr>
            </a:lvl5pPr>
            <a:lvl6pPr marL="896938" indent="-179387">
              <a:buFont typeface="EON Brix Sans" panose="020B0500000000000000" pitchFamily="34" charset="0"/>
              <a:buChar char="­"/>
              <a:defRPr sz="1200">
                <a:solidFill>
                  <a:srgbClr val="261B62"/>
                </a:solidFill>
              </a:defRPr>
            </a:lvl6pPr>
            <a:lvl7pPr marL="1076325" indent="-179388">
              <a:buFont typeface="EON Brix Sans" panose="020B0500000000000000" pitchFamily="34" charset="0"/>
              <a:buChar char="­"/>
              <a:defRPr sz="1200">
                <a:solidFill>
                  <a:srgbClr val="261B62"/>
                </a:solidFill>
              </a:defRPr>
            </a:lvl7pPr>
            <a:lvl8pPr marL="1255713" indent="-179387">
              <a:buFont typeface="EON Brix Sans" panose="020B0500000000000000" pitchFamily="34" charset="0"/>
              <a:buChar char="­"/>
              <a:defRPr sz="1200">
                <a:solidFill>
                  <a:srgbClr val="261B62"/>
                </a:solidFill>
              </a:defRPr>
            </a:lvl8pPr>
            <a:lvl9pPr marL="1435100" indent="-179388">
              <a:buFont typeface="EON Brix Sans" panose="020B0500000000000000" pitchFamily="34" charset="0"/>
              <a:buChar char="­"/>
              <a:defRPr sz="1200">
                <a:solidFill>
                  <a:srgbClr val="261B62"/>
                </a:solidFill>
              </a:defRPr>
            </a:lvl9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7" name="Inhaltsplatzhalter 2">
            <a:extLst>
              <a:ext uri="{FF2B5EF4-FFF2-40B4-BE49-F238E27FC236}">
                <a16:creationId xmlns:a16="http://schemas.microsoft.com/office/drawing/2014/main" id="{769547E8-614F-4922-94A2-1614E20584F7}"/>
              </a:ext>
            </a:extLst>
          </p:cNvPr>
          <p:cNvSpPr>
            <a:spLocks noGrp="1"/>
          </p:cNvSpPr>
          <p:nvPr>
            <p:ph idx="13" hasCustomPrompt="1"/>
          </p:nvPr>
        </p:nvSpPr>
        <p:spPr>
          <a:xfrm>
            <a:off x="3315600" y="1166400"/>
            <a:ext cx="2512800" cy="2491200"/>
          </a:xfrm>
        </p:spPr>
        <p:txBody>
          <a:bodyPr/>
          <a:lstStyle>
            <a:lvl1pPr marL="0" indent="0">
              <a:defRPr>
                <a:solidFill>
                  <a:srgbClr val="261B62"/>
                </a:solidFill>
              </a:defRPr>
            </a:lvl1pPr>
            <a:lvl2pPr marL="179388" indent="-179387">
              <a:defRPr>
                <a:solidFill>
                  <a:srgbClr val="261B62"/>
                </a:solidFill>
              </a:defRPr>
            </a:lvl2pPr>
            <a:lvl3pPr marL="358775" indent="-179388">
              <a:defRPr>
                <a:solidFill>
                  <a:srgbClr val="261B62"/>
                </a:solidFill>
              </a:defRPr>
            </a:lvl3pPr>
            <a:lvl4pPr marL="538163" indent="-179387">
              <a:defRPr>
                <a:solidFill>
                  <a:srgbClr val="261B62"/>
                </a:solidFill>
              </a:defRPr>
            </a:lvl4pPr>
            <a:lvl5pPr marL="717550" indent="-179388">
              <a:defRPr>
                <a:solidFill>
                  <a:srgbClr val="261B62"/>
                </a:solidFill>
              </a:defRPr>
            </a:lvl5pPr>
            <a:lvl6pPr marL="896938" indent="-179387">
              <a:buFont typeface="EON Brix Sans" panose="020B0500000000000000" pitchFamily="34" charset="0"/>
              <a:buChar char="­"/>
              <a:defRPr sz="1200">
                <a:solidFill>
                  <a:srgbClr val="261B62"/>
                </a:solidFill>
              </a:defRPr>
            </a:lvl6pPr>
            <a:lvl7pPr marL="1076325" indent="-179388">
              <a:buFont typeface="EON Brix Sans" panose="020B0500000000000000" pitchFamily="34" charset="0"/>
              <a:buChar char="­"/>
              <a:defRPr sz="1200">
                <a:solidFill>
                  <a:srgbClr val="261B62"/>
                </a:solidFill>
              </a:defRPr>
            </a:lvl7pPr>
            <a:lvl8pPr marL="1255713" indent="-179387">
              <a:buFont typeface="EON Brix Sans" panose="020B0500000000000000" pitchFamily="34" charset="0"/>
              <a:buChar char="­"/>
              <a:defRPr sz="1200">
                <a:solidFill>
                  <a:srgbClr val="261B62"/>
                </a:solidFill>
              </a:defRPr>
            </a:lvl8pPr>
            <a:lvl9pPr marL="1435100" indent="-179388">
              <a:buFont typeface="EON Brix Sans" panose="020B0500000000000000" pitchFamily="34" charset="0"/>
              <a:buChar char="­"/>
              <a:defRPr sz="1200">
                <a:solidFill>
                  <a:srgbClr val="261B62"/>
                </a:solidFill>
              </a:defRPr>
            </a:lvl9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F0EEDB9E-D1E3-4D50-A9EA-684AE5CB631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244861" y="3901087"/>
            <a:ext cx="1503851" cy="866175"/>
          </a:xfrm>
          <a:prstGeom prst="rect">
            <a:avLst/>
          </a:prstGeom>
        </p:spPr>
      </p:pic>
      <p:sp>
        <p:nvSpPr>
          <p:cNvPr id="6" name="Inhaltsplatzhalter 2">
            <a:extLst>
              <a:ext uri="{FF2B5EF4-FFF2-40B4-BE49-F238E27FC236}">
                <a16:creationId xmlns:a16="http://schemas.microsoft.com/office/drawing/2014/main" id="{40473F8D-72EB-407E-9753-BEA38859F313}"/>
              </a:ext>
            </a:extLst>
          </p:cNvPr>
          <p:cNvSpPr>
            <a:spLocks noGrp="1"/>
          </p:cNvSpPr>
          <p:nvPr>
            <p:ph idx="14" hasCustomPrompt="1"/>
          </p:nvPr>
        </p:nvSpPr>
        <p:spPr>
          <a:xfrm>
            <a:off x="6235200" y="1166400"/>
            <a:ext cx="2512800" cy="2491200"/>
          </a:xfrm>
        </p:spPr>
        <p:txBody>
          <a:bodyPr/>
          <a:lstStyle>
            <a:lvl1pPr marL="0" indent="0">
              <a:defRPr>
                <a:solidFill>
                  <a:srgbClr val="261B62"/>
                </a:solidFill>
              </a:defRPr>
            </a:lvl1pPr>
            <a:lvl2pPr marL="179388" indent="-179387">
              <a:defRPr>
                <a:solidFill>
                  <a:srgbClr val="261B62"/>
                </a:solidFill>
              </a:defRPr>
            </a:lvl2pPr>
            <a:lvl3pPr marL="358775" indent="-179388">
              <a:defRPr>
                <a:solidFill>
                  <a:srgbClr val="261B62"/>
                </a:solidFill>
              </a:defRPr>
            </a:lvl3pPr>
            <a:lvl4pPr marL="538163" indent="-179387">
              <a:defRPr>
                <a:solidFill>
                  <a:srgbClr val="261B62"/>
                </a:solidFill>
              </a:defRPr>
            </a:lvl4pPr>
            <a:lvl5pPr marL="717550" indent="-179388">
              <a:defRPr>
                <a:solidFill>
                  <a:srgbClr val="261B62"/>
                </a:solidFill>
              </a:defRPr>
            </a:lvl5pPr>
            <a:lvl6pPr marL="896938" indent="-179387">
              <a:buFont typeface="EON Brix Sans" panose="020B0500000000000000" pitchFamily="34" charset="0"/>
              <a:buChar char="­"/>
              <a:defRPr sz="1200">
                <a:solidFill>
                  <a:srgbClr val="261B62"/>
                </a:solidFill>
              </a:defRPr>
            </a:lvl6pPr>
            <a:lvl7pPr marL="1076325" indent="-179388">
              <a:buFont typeface="EON Brix Sans" panose="020B0500000000000000" pitchFamily="34" charset="0"/>
              <a:buChar char="­"/>
              <a:defRPr sz="1200">
                <a:solidFill>
                  <a:srgbClr val="261B62"/>
                </a:solidFill>
              </a:defRPr>
            </a:lvl7pPr>
            <a:lvl8pPr marL="1255713" indent="-179387">
              <a:buFont typeface="EON Brix Sans" panose="020B0500000000000000" pitchFamily="34" charset="0"/>
              <a:buChar char="­"/>
              <a:defRPr sz="1200">
                <a:solidFill>
                  <a:srgbClr val="261B62"/>
                </a:solidFill>
              </a:defRPr>
            </a:lvl8pPr>
            <a:lvl9pPr marL="1435100" indent="-179388">
              <a:buFont typeface="EON Brix Sans" panose="020B0500000000000000" pitchFamily="34" charset="0"/>
              <a:buChar char="­"/>
              <a:defRPr sz="1200">
                <a:solidFill>
                  <a:srgbClr val="261B62"/>
                </a:solidFill>
              </a:defRPr>
            </a:lvl9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168440873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Agenda 1 column blue">
    <p:bg>
      <p:bgPr>
        <a:solidFill>
          <a:srgbClr val="261B6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96000" y="378000"/>
            <a:ext cx="4258800" cy="82800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4950000" y="378000"/>
            <a:ext cx="3798000" cy="2714400"/>
          </a:xfrm>
        </p:spPr>
        <p:txBody>
          <a:bodyPr/>
          <a:lstStyle>
            <a:lvl1pPr>
              <a:lnSpc>
                <a:spcPts val="2000"/>
              </a:lnSpc>
              <a:defRPr sz="1600">
                <a:solidFill>
                  <a:srgbClr val="FFFFFF"/>
                </a:solidFill>
              </a:defRPr>
            </a:lvl1pPr>
            <a:lvl2pPr>
              <a:lnSpc>
                <a:spcPts val="2000"/>
              </a:lnSpc>
              <a:defRPr sz="1600">
                <a:solidFill>
                  <a:srgbClr val="FFFFFF"/>
                </a:solidFill>
              </a:defRPr>
            </a:lvl2pPr>
            <a:lvl3pPr>
              <a:lnSpc>
                <a:spcPts val="2000"/>
              </a:lnSpc>
              <a:defRPr sz="1600">
                <a:solidFill>
                  <a:srgbClr val="FFFFFF"/>
                </a:solidFill>
              </a:defRPr>
            </a:lvl3pPr>
            <a:lvl4pPr>
              <a:lnSpc>
                <a:spcPts val="2000"/>
              </a:lnSpc>
              <a:defRPr sz="1600">
                <a:solidFill>
                  <a:srgbClr val="FFFFFF"/>
                </a:solidFill>
              </a:defRPr>
            </a:lvl4pPr>
            <a:lvl5pPr>
              <a:lnSpc>
                <a:spcPts val="2000"/>
              </a:lnSpc>
              <a:defRPr sz="1600">
                <a:solidFill>
                  <a:srgbClr val="FFFFFF"/>
                </a:solidFill>
              </a:defRPr>
            </a:lvl5pPr>
            <a:lvl6pPr>
              <a:lnSpc>
                <a:spcPts val="2000"/>
              </a:lnSpc>
              <a:defRPr sz="1600">
                <a:solidFill>
                  <a:srgbClr val="261B62"/>
                </a:solidFill>
              </a:defRPr>
            </a:lvl6pPr>
            <a:lvl7pPr>
              <a:lnSpc>
                <a:spcPts val="2000"/>
              </a:lnSpc>
              <a:defRPr sz="1600">
                <a:solidFill>
                  <a:srgbClr val="261B62"/>
                </a:solidFill>
              </a:defRPr>
            </a:lvl7pPr>
            <a:lvl8pPr>
              <a:lnSpc>
                <a:spcPts val="2000"/>
              </a:lnSpc>
              <a:defRPr sz="1600">
                <a:solidFill>
                  <a:srgbClr val="261B62"/>
                </a:solidFill>
              </a:defRPr>
            </a:lvl8pPr>
            <a:lvl9pPr>
              <a:lnSpc>
                <a:spcPts val="2000"/>
              </a:lnSpc>
              <a:defRPr sz="1600">
                <a:solidFill>
                  <a:srgbClr val="261B62"/>
                </a:solidFill>
              </a:defRPr>
            </a:lvl9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FFE1C0A8-0C30-4F58-887E-9CA8D262206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244861" y="3901087"/>
            <a:ext cx="1503851" cy="866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007401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2 columns blue">
    <p:bg>
      <p:bgPr>
        <a:solidFill>
          <a:srgbClr val="261B6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96000" y="378000"/>
            <a:ext cx="4258800" cy="57240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396000" y="1166400"/>
            <a:ext cx="3996000" cy="2491200"/>
          </a:xfrm>
        </p:spPr>
        <p:txBody>
          <a:bodyPr/>
          <a:lstStyle>
            <a:lvl1pPr marL="0" indent="0">
              <a:defRPr>
                <a:solidFill>
                  <a:srgbClr val="FFFFFF"/>
                </a:solidFill>
              </a:defRPr>
            </a:lvl1pPr>
            <a:lvl2pPr marL="179388" indent="-179387">
              <a:defRPr>
                <a:solidFill>
                  <a:srgbClr val="FFFFFF"/>
                </a:solidFill>
              </a:defRPr>
            </a:lvl2pPr>
            <a:lvl3pPr marL="358775" indent="-179388">
              <a:defRPr>
                <a:solidFill>
                  <a:srgbClr val="FFFFFF"/>
                </a:solidFill>
              </a:defRPr>
            </a:lvl3pPr>
            <a:lvl4pPr marL="538163" indent="-179387">
              <a:defRPr>
                <a:solidFill>
                  <a:srgbClr val="FFFFFF"/>
                </a:solidFill>
              </a:defRPr>
            </a:lvl4pPr>
            <a:lvl5pPr marL="717550" indent="-179388">
              <a:defRPr>
                <a:solidFill>
                  <a:srgbClr val="FFFFFF"/>
                </a:solidFill>
              </a:defRPr>
            </a:lvl5pPr>
            <a:lvl6pPr marL="896938" indent="-179387">
              <a:buFont typeface="EON Brix Sans" panose="020B0500000000000000" pitchFamily="34" charset="0"/>
              <a:buChar char="­"/>
              <a:defRPr sz="1200">
                <a:solidFill>
                  <a:srgbClr val="FFFFFF"/>
                </a:solidFill>
              </a:defRPr>
            </a:lvl6pPr>
            <a:lvl7pPr marL="1076325" indent="-179388">
              <a:buFont typeface="EON Brix Sans" panose="020B0500000000000000" pitchFamily="34" charset="0"/>
              <a:buChar char="­"/>
              <a:defRPr sz="1200">
                <a:solidFill>
                  <a:srgbClr val="FFFFFF"/>
                </a:solidFill>
              </a:defRPr>
            </a:lvl7pPr>
            <a:lvl8pPr marL="1255713" indent="-179387">
              <a:buFont typeface="EON Brix Sans" panose="020B0500000000000000" pitchFamily="34" charset="0"/>
              <a:buChar char="­"/>
              <a:defRPr sz="1200">
                <a:solidFill>
                  <a:srgbClr val="FFFFFF"/>
                </a:solidFill>
              </a:defRPr>
            </a:lvl8pPr>
            <a:lvl9pPr marL="1435100" indent="-179388">
              <a:buFont typeface="EON Brix Sans" panose="020B0500000000000000" pitchFamily="34" charset="0"/>
              <a:buChar char="­"/>
              <a:defRPr sz="1200">
                <a:solidFill>
                  <a:srgbClr val="FFFFFF"/>
                </a:solidFill>
              </a:defRPr>
            </a:lvl9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7" name="Inhaltsplatzhalter 2">
            <a:extLst>
              <a:ext uri="{FF2B5EF4-FFF2-40B4-BE49-F238E27FC236}">
                <a16:creationId xmlns:a16="http://schemas.microsoft.com/office/drawing/2014/main" id="{769547E8-614F-4922-94A2-1614E20584F7}"/>
              </a:ext>
            </a:extLst>
          </p:cNvPr>
          <p:cNvSpPr>
            <a:spLocks noGrp="1"/>
          </p:cNvSpPr>
          <p:nvPr>
            <p:ph idx="13" hasCustomPrompt="1"/>
          </p:nvPr>
        </p:nvSpPr>
        <p:spPr>
          <a:xfrm>
            <a:off x="4752000" y="1166400"/>
            <a:ext cx="3996000" cy="2491200"/>
          </a:xfrm>
        </p:spPr>
        <p:txBody>
          <a:bodyPr/>
          <a:lstStyle>
            <a:lvl1pPr marL="0" indent="0">
              <a:defRPr>
                <a:solidFill>
                  <a:srgbClr val="FFFFFF"/>
                </a:solidFill>
              </a:defRPr>
            </a:lvl1pPr>
            <a:lvl2pPr marL="179388" indent="-179387">
              <a:defRPr>
                <a:solidFill>
                  <a:srgbClr val="FFFFFF"/>
                </a:solidFill>
              </a:defRPr>
            </a:lvl2pPr>
            <a:lvl3pPr marL="358775" indent="-179388">
              <a:defRPr>
                <a:solidFill>
                  <a:srgbClr val="FFFFFF"/>
                </a:solidFill>
              </a:defRPr>
            </a:lvl3pPr>
            <a:lvl4pPr marL="538163" indent="-179387">
              <a:defRPr>
                <a:solidFill>
                  <a:srgbClr val="FFFFFF"/>
                </a:solidFill>
              </a:defRPr>
            </a:lvl4pPr>
            <a:lvl5pPr marL="717550" indent="-179388">
              <a:defRPr>
                <a:solidFill>
                  <a:srgbClr val="FFFFFF"/>
                </a:solidFill>
              </a:defRPr>
            </a:lvl5pPr>
            <a:lvl6pPr marL="896938" indent="-179387">
              <a:buFont typeface="EON Brix Sans" panose="020B0500000000000000" pitchFamily="34" charset="0"/>
              <a:buChar char="­"/>
              <a:defRPr sz="1200">
                <a:solidFill>
                  <a:srgbClr val="FFFFFF"/>
                </a:solidFill>
              </a:defRPr>
            </a:lvl6pPr>
            <a:lvl7pPr marL="1076325" indent="-179388">
              <a:buFont typeface="EON Brix Sans" panose="020B0500000000000000" pitchFamily="34" charset="0"/>
              <a:buChar char="­"/>
              <a:defRPr sz="1200">
                <a:solidFill>
                  <a:srgbClr val="FFFFFF"/>
                </a:solidFill>
              </a:defRPr>
            </a:lvl7pPr>
            <a:lvl8pPr marL="1255713" indent="-179387">
              <a:buFont typeface="EON Brix Sans" panose="020B0500000000000000" pitchFamily="34" charset="0"/>
              <a:buChar char="­"/>
              <a:defRPr sz="1200">
                <a:solidFill>
                  <a:srgbClr val="FFFFFF"/>
                </a:solidFill>
              </a:defRPr>
            </a:lvl8pPr>
            <a:lvl9pPr marL="1435100" indent="-179388">
              <a:buFont typeface="EON Brix Sans" panose="020B0500000000000000" pitchFamily="34" charset="0"/>
              <a:buChar char="­"/>
              <a:defRPr sz="1200">
                <a:solidFill>
                  <a:srgbClr val="FFFFFF"/>
                </a:solidFill>
              </a:defRPr>
            </a:lvl9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F0EEDB9E-D1E3-4D50-A9EA-684AE5CB631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244861" y="3901087"/>
            <a:ext cx="1503851" cy="866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889991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3 columns blue">
    <p:bg>
      <p:bgPr>
        <a:solidFill>
          <a:srgbClr val="261B6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96000" y="378000"/>
            <a:ext cx="4258800" cy="57240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396000" y="1166400"/>
            <a:ext cx="2512800" cy="2491200"/>
          </a:xfrm>
        </p:spPr>
        <p:txBody>
          <a:bodyPr/>
          <a:lstStyle>
            <a:lvl1pPr marL="0" indent="0">
              <a:defRPr>
                <a:solidFill>
                  <a:srgbClr val="FFFFFF"/>
                </a:solidFill>
              </a:defRPr>
            </a:lvl1pPr>
            <a:lvl2pPr marL="179388" indent="-179387">
              <a:defRPr>
                <a:solidFill>
                  <a:srgbClr val="FFFFFF"/>
                </a:solidFill>
              </a:defRPr>
            </a:lvl2pPr>
            <a:lvl3pPr marL="358775" indent="-179388">
              <a:defRPr>
                <a:solidFill>
                  <a:srgbClr val="FFFFFF"/>
                </a:solidFill>
              </a:defRPr>
            </a:lvl3pPr>
            <a:lvl4pPr marL="538163" indent="-179387">
              <a:defRPr>
                <a:solidFill>
                  <a:srgbClr val="FFFFFF"/>
                </a:solidFill>
              </a:defRPr>
            </a:lvl4pPr>
            <a:lvl5pPr marL="717550" indent="-179388">
              <a:defRPr>
                <a:solidFill>
                  <a:srgbClr val="FFFFFF"/>
                </a:solidFill>
              </a:defRPr>
            </a:lvl5pPr>
            <a:lvl6pPr marL="896938" indent="-179387">
              <a:buFont typeface="EON Brix Sans" panose="020B0500000000000000" pitchFamily="34" charset="0"/>
              <a:buChar char="­"/>
              <a:defRPr sz="1200">
                <a:solidFill>
                  <a:srgbClr val="FFFFFF"/>
                </a:solidFill>
              </a:defRPr>
            </a:lvl6pPr>
            <a:lvl7pPr marL="1076325" indent="-179388">
              <a:buFont typeface="EON Brix Sans" panose="020B0500000000000000" pitchFamily="34" charset="0"/>
              <a:buChar char="­"/>
              <a:defRPr sz="1200">
                <a:solidFill>
                  <a:srgbClr val="FFFFFF"/>
                </a:solidFill>
              </a:defRPr>
            </a:lvl7pPr>
            <a:lvl8pPr marL="1255713" indent="-179387">
              <a:buFont typeface="EON Brix Sans" panose="020B0500000000000000" pitchFamily="34" charset="0"/>
              <a:buChar char="­"/>
              <a:defRPr sz="1200">
                <a:solidFill>
                  <a:srgbClr val="FFFFFF"/>
                </a:solidFill>
              </a:defRPr>
            </a:lvl8pPr>
            <a:lvl9pPr marL="1435100" indent="-179388">
              <a:buFont typeface="EON Brix Sans" panose="020B0500000000000000" pitchFamily="34" charset="0"/>
              <a:buChar char="­"/>
              <a:defRPr sz="1200">
                <a:solidFill>
                  <a:srgbClr val="FFFFFF"/>
                </a:solidFill>
              </a:defRPr>
            </a:lvl9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7" name="Inhaltsplatzhalter 2">
            <a:extLst>
              <a:ext uri="{FF2B5EF4-FFF2-40B4-BE49-F238E27FC236}">
                <a16:creationId xmlns:a16="http://schemas.microsoft.com/office/drawing/2014/main" id="{769547E8-614F-4922-94A2-1614E20584F7}"/>
              </a:ext>
            </a:extLst>
          </p:cNvPr>
          <p:cNvSpPr>
            <a:spLocks noGrp="1"/>
          </p:cNvSpPr>
          <p:nvPr>
            <p:ph idx="13" hasCustomPrompt="1"/>
          </p:nvPr>
        </p:nvSpPr>
        <p:spPr>
          <a:xfrm>
            <a:off x="3315600" y="1166400"/>
            <a:ext cx="2512800" cy="2491200"/>
          </a:xfrm>
        </p:spPr>
        <p:txBody>
          <a:bodyPr/>
          <a:lstStyle>
            <a:lvl1pPr marL="0" indent="0">
              <a:defRPr>
                <a:solidFill>
                  <a:srgbClr val="FFFFFF"/>
                </a:solidFill>
              </a:defRPr>
            </a:lvl1pPr>
            <a:lvl2pPr marL="179388" indent="-179387">
              <a:defRPr>
                <a:solidFill>
                  <a:srgbClr val="FFFFFF"/>
                </a:solidFill>
              </a:defRPr>
            </a:lvl2pPr>
            <a:lvl3pPr marL="358775" indent="-179388">
              <a:defRPr>
                <a:solidFill>
                  <a:srgbClr val="FFFFFF"/>
                </a:solidFill>
              </a:defRPr>
            </a:lvl3pPr>
            <a:lvl4pPr marL="538163" indent="-179387">
              <a:defRPr>
                <a:solidFill>
                  <a:srgbClr val="FFFFFF"/>
                </a:solidFill>
              </a:defRPr>
            </a:lvl4pPr>
            <a:lvl5pPr marL="717550" indent="-179388">
              <a:defRPr>
                <a:solidFill>
                  <a:srgbClr val="FFFFFF"/>
                </a:solidFill>
              </a:defRPr>
            </a:lvl5pPr>
            <a:lvl6pPr marL="896938" indent="-179387">
              <a:buFont typeface="EON Brix Sans" panose="020B0500000000000000" pitchFamily="34" charset="0"/>
              <a:buChar char="­"/>
              <a:defRPr sz="1200">
                <a:solidFill>
                  <a:srgbClr val="FFFFFF"/>
                </a:solidFill>
              </a:defRPr>
            </a:lvl6pPr>
            <a:lvl7pPr marL="1076325" indent="-179388">
              <a:buFont typeface="EON Brix Sans" panose="020B0500000000000000" pitchFamily="34" charset="0"/>
              <a:buChar char="­"/>
              <a:defRPr sz="1200">
                <a:solidFill>
                  <a:srgbClr val="FFFFFF"/>
                </a:solidFill>
              </a:defRPr>
            </a:lvl7pPr>
            <a:lvl8pPr marL="1255713" indent="-179387">
              <a:buFont typeface="EON Brix Sans" panose="020B0500000000000000" pitchFamily="34" charset="0"/>
              <a:buChar char="­"/>
              <a:defRPr sz="1200">
                <a:solidFill>
                  <a:srgbClr val="FFFFFF"/>
                </a:solidFill>
              </a:defRPr>
            </a:lvl8pPr>
            <a:lvl9pPr marL="1435100" indent="-179388">
              <a:buFont typeface="EON Brix Sans" panose="020B0500000000000000" pitchFamily="34" charset="0"/>
              <a:buChar char="­"/>
              <a:defRPr sz="1200">
                <a:solidFill>
                  <a:srgbClr val="FFFFFF"/>
                </a:solidFill>
              </a:defRPr>
            </a:lvl9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  <a:p>
            <a:pPr lvl="8"/>
            <a:endParaRPr lang="de-DE" dirty="0"/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F0EEDB9E-D1E3-4D50-A9EA-684AE5CB631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244861" y="3901087"/>
            <a:ext cx="1503851" cy="866175"/>
          </a:xfrm>
          <a:prstGeom prst="rect">
            <a:avLst/>
          </a:prstGeom>
        </p:spPr>
      </p:pic>
      <p:sp>
        <p:nvSpPr>
          <p:cNvPr id="6" name="Inhaltsplatzhalter 2">
            <a:extLst>
              <a:ext uri="{FF2B5EF4-FFF2-40B4-BE49-F238E27FC236}">
                <a16:creationId xmlns:a16="http://schemas.microsoft.com/office/drawing/2014/main" id="{40473F8D-72EB-407E-9753-BEA38859F313}"/>
              </a:ext>
            </a:extLst>
          </p:cNvPr>
          <p:cNvSpPr>
            <a:spLocks noGrp="1"/>
          </p:cNvSpPr>
          <p:nvPr>
            <p:ph idx="14" hasCustomPrompt="1"/>
          </p:nvPr>
        </p:nvSpPr>
        <p:spPr>
          <a:xfrm>
            <a:off x="6235200" y="1166400"/>
            <a:ext cx="2512800" cy="2491200"/>
          </a:xfrm>
        </p:spPr>
        <p:txBody>
          <a:bodyPr/>
          <a:lstStyle>
            <a:lvl1pPr marL="0" indent="0">
              <a:defRPr>
                <a:solidFill>
                  <a:srgbClr val="FFFFFF"/>
                </a:solidFill>
              </a:defRPr>
            </a:lvl1pPr>
            <a:lvl2pPr marL="179388" indent="-179387">
              <a:defRPr>
                <a:solidFill>
                  <a:srgbClr val="FFFFFF"/>
                </a:solidFill>
              </a:defRPr>
            </a:lvl2pPr>
            <a:lvl3pPr marL="358775" indent="-179388">
              <a:defRPr>
                <a:solidFill>
                  <a:srgbClr val="FFFFFF"/>
                </a:solidFill>
              </a:defRPr>
            </a:lvl3pPr>
            <a:lvl4pPr marL="538163" indent="-179387">
              <a:defRPr>
                <a:solidFill>
                  <a:srgbClr val="FFFFFF"/>
                </a:solidFill>
              </a:defRPr>
            </a:lvl4pPr>
            <a:lvl5pPr marL="717550" indent="-179388">
              <a:defRPr>
                <a:solidFill>
                  <a:srgbClr val="FFFFFF"/>
                </a:solidFill>
              </a:defRPr>
            </a:lvl5pPr>
            <a:lvl6pPr marL="896938" indent="-179387">
              <a:buFont typeface="EON Brix Sans" panose="020B0500000000000000" pitchFamily="34" charset="0"/>
              <a:buChar char="­"/>
              <a:defRPr sz="1200">
                <a:solidFill>
                  <a:srgbClr val="FFFFFF"/>
                </a:solidFill>
              </a:defRPr>
            </a:lvl6pPr>
            <a:lvl7pPr marL="1076325" indent="-179388">
              <a:buFont typeface="EON Brix Sans" panose="020B0500000000000000" pitchFamily="34" charset="0"/>
              <a:buChar char="­"/>
              <a:defRPr sz="1200">
                <a:solidFill>
                  <a:srgbClr val="FFFFFF"/>
                </a:solidFill>
              </a:defRPr>
            </a:lvl7pPr>
            <a:lvl8pPr marL="1255713" indent="-179387">
              <a:buFont typeface="EON Brix Sans" panose="020B0500000000000000" pitchFamily="34" charset="0"/>
              <a:buChar char="­"/>
              <a:defRPr sz="1200">
                <a:solidFill>
                  <a:srgbClr val="FFFFFF"/>
                </a:solidFill>
              </a:defRPr>
            </a:lvl8pPr>
            <a:lvl9pPr marL="1435100" indent="-179388">
              <a:buFont typeface="EON Brix Sans" panose="020B0500000000000000" pitchFamily="34" charset="0"/>
              <a:buChar char="­"/>
              <a:defRPr sz="1200">
                <a:solidFill>
                  <a:srgbClr val="FFFFFF"/>
                </a:solidFill>
              </a:defRPr>
            </a:lvl9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17714121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Type 2">
    <p:bg>
      <p:bgPr>
        <a:solidFill>
          <a:srgbClr val="261B6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fik 5">
            <a:extLst>
              <a:ext uri="{FF2B5EF4-FFF2-40B4-BE49-F238E27FC236}">
                <a16:creationId xmlns:a16="http://schemas.microsoft.com/office/drawing/2014/main" id="{E824CA9C-F575-4B84-9F6B-4DCEBB3BCAA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44000" cy="514440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396000" y="378000"/>
            <a:ext cx="8352000" cy="1044000"/>
          </a:xfrm>
        </p:spPr>
        <p:txBody>
          <a:bodyPr anchor="t" anchorCtr="0">
            <a:noAutofit/>
          </a:bodyPr>
          <a:lstStyle>
            <a:lvl1pPr algn="l">
              <a:lnSpc>
                <a:spcPts val="4000"/>
              </a:lnSpc>
              <a:defRPr sz="4000" kern="100" baseline="0">
                <a:solidFill>
                  <a:srgbClr val="FFFFFF"/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396000" y="1598400"/>
            <a:ext cx="8352000" cy="414000"/>
          </a:xfrm>
        </p:spPr>
        <p:txBody>
          <a:bodyPr>
            <a:noAutofit/>
          </a:bodyPr>
          <a:lstStyle>
            <a:lvl1pPr marL="0" indent="0" algn="l">
              <a:lnSpc>
                <a:spcPct val="100000"/>
              </a:lnSpc>
              <a:spcAft>
                <a:spcPts val="0"/>
              </a:spcAft>
              <a:buNone/>
              <a:defRPr sz="1350" kern="100" baseline="0">
                <a:solidFill>
                  <a:srgbClr val="FFFFFF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/>
              <a:t>Kliknutím můžete upravit styl předlohy.</a:t>
            </a:r>
            <a:endParaRPr lang="de-DE" dirty="0"/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F163E007-19D5-478D-A1CB-481A9289F282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244861" y="3901087"/>
            <a:ext cx="1503851" cy="866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870758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less colou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396000" y="378000"/>
            <a:ext cx="3772800" cy="2440800"/>
          </a:xfrm>
        </p:spPr>
        <p:txBody>
          <a:bodyPr anchor="t" anchorCtr="0">
            <a:noAutofit/>
          </a:bodyPr>
          <a:lstStyle>
            <a:lvl1pPr algn="l">
              <a:lnSpc>
                <a:spcPts val="6000"/>
              </a:lnSpc>
              <a:defRPr sz="6000" b="0" cap="none" baseline="0"/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622BA77A-0D7E-4B0C-8282-28FDBD7B6F3D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26735789-7A13-411B-8DCB-05B7F90ED92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3C795C4-4A26-412B-AA90-98E97FF83D41}" type="slidenum">
              <a:rPr lang="de-DE" smtClean="0"/>
              <a:pPr/>
              <a:t>‹#›</a:t>
            </a:fld>
            <a:endParaRPr lang="de-DE"/>
          </a:p>
        </p:txBody>
      </p:sp>
      <p:sp>
        <p:nvSpPr>
          <p:cNvPr id="6" name="Bildplatzhalter 5">
            <a:extLst>
              <a:ext uri="{FF2B5EF4-FFF2-40B4-BE49-F238E27FC236}">
                <a16:creationId xmlns:a16="http://schemas.microsoft.com/office/drawing/2014/main" id="{63B22262-6377-48B1-8796-F3F08D2986DC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4572000" y="-1"/>
            <a:ext cx="4572000" cy="5144400"/>
          </a:xfrm>
        </p:spPr>
        <p:txBody>
          <a:bodyPr/>
          <a:lstStyle/>
          <a:p>
            <a:r>
              <a:rPr lang="cs-CZ"/>
              <a:t>Kliknutím na ikonu přidáte obrázek.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6820951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full colour 1">
    <p:bg>
      <p:bgPr>
        <a:solidFill>
          <a:srgbClr val="261B6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396000" y="378000"/>
            <a:ext cx="5644800" cy="1670400"/>
          </a:xfrm>
        </p:spPr>
        <p:txBody>
          <a:bodyPr anchor="t" anchorCtr="0">
            <a:noAutofit/>
          </a:bodyPr>
          <a:lstStyle>
            <a:lvl1pPr algn="l">
              <a:lnSpc>
                <a:spcPts val="6000"/>
              </a:lnSpc>
              <a:defRPr sz="6000" b="0" cap="none" baseline="0">
                <a:solidFill>
                  <a:srgbClr val="FFFFFF"/>
                </a:solidFill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622BA77A-0D7E-4B0C-8282-28FDBD7B6F3D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26735789-7A13-411B-8DCB-05B7F90ED92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93C795C4-4A26-412B-AA90-98E97FF83D41}" type="slidenum">
              <a:rPr lang="de-DE" smtClean="0"/>
              <a:pPr/>
              <a:t>‹#›</a:t>
            </a:fld>
            <a:endParaRPr lang="de-DE"/>
          </a:p>
        </p:txBody>
      </p:sp>
      <p:sp>
        <p:nvSpPr>
          <p:cNvPr id="6" name="Bildplatzhalter 5">
            <a:extLst>
              <a:ext uri="{FF2B5EF4-FFF2-40B4-BE49-F238E27FC236}">
                <a16:creationId xmlns:a16="http://schemas.microsoft.com/office/drawing/2014/main" id="{63B22262-6377-48B1-8796-F3F08D2986DC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552000" y="0"/>
            <a:ext cx="2592000" cy="514440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cs-CZ"/>
              <a:t>Kliknutím na ikonu přidáte obrázek.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077723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full colour 2">
    <p:bg>
      <p:bgPr>
        <a:solidFill>
          <a:srgbClr val="261B6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>
            <a:extLst>
              <a:ext uri="{FF2B5EF4-FFF2-40B4-BE49-F238E27FC236}">
                <a16:creationId xmlns:a16="http://schemas.microsoft.com/office/drawing/2014/main" id="{ECF2ADC1-4A69-4B0C-A367-38D0159C7A8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20991"/>
          <a:stretch/>
        </p:blipFill>
        <p:spPr>
          <a:xfrm>
            <a:off x="0" y="1"/>
            <a:ext cx="7224584" cy="514350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396000" y="1166400"/>
            <a:ext cx="5644800" cy="1670400"/>
          </a:xfrm>
        </p:spPr>
        <p:txBody>
          <a:bodyPr anchor="t" anchorCtr="0">
            <a:noAutofit/>
          </a:bodyPr>
          <a:lstStyle>
            <a:lvl1pPr algn="l">
              <a:lnSpc>
                <a:spcPts val="6000"/>
              </a:lnSpc>
              <a:defRPr sz="6000" b="0" cap="none" baseline="0">
                <a:solidFill>
                  <a:srgbClr val="FFFFFF"/>
                </a:solidFill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622BA77A-0D7E-4B0C-8282-28FDBD7B6F3D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26735789-7A13-411B-8DCB-05B7F90ED92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93C795C4-4A26-412B-AA90-98E97FF83D41}" type="slidenum">
              <a:rPr lang="de-DE" smtClean="0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7140540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chart">
    <p:bg>
      <p:bgPr>
        <a:solidFill>
          <a:srgbClr val="261B6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0" hasCustomPrompt="1"/>
          </p:nvPr>
        </p:nvSpPr>
        <p:spPr>
          <a:xfrm>
            <a:off x="396000" y="1123200"/>
            <a:ext cx="8478000" cy="1123200"/>
          </a:xfrm>
        </p:spPr>
        <p:txBody>
          <a:bodyPr/>
          <a:lstStyle>
            <a:lvl1pPr algn="l">
              <a:lnSpc>
                <a:spcPts val="8000"/>
              </a:lnSpc>
              <a:spcAft>
                <a:spcPts val="0"/>
              </a:spcAft>
              <a:defRPr sz="8000">
                <a:solidFill>
                  <a:srgbClr val="FFFFFF"/>
                </a:solidFill>
                <a:latin typeface="+mj-lt"/>
              </a:defRPr>
            </a:lvl1pPr>
            <a:lvl2pPr algn="r">
              <a:lnSpc>
                <a:spcPct val="100000"/>
              </a:lnSpc>
              <a:spcAft>
                <a:spcPts val="0"/>
              </a:spcAft>
              <a:defRPr sz="6000">
                <a:solidFill>
                  <a:srgbClr val="EA1C0A"/>
                </a:solidFill>
                <a:latin typeface="+mj-lt"/>
              </a:defRPr>
            </a:lvl2pPr>
            <a:lvl3pPr algn="r">
              <a:lnSpc>
                <a:spcPct val="100000"/>
              </a:lnSpc>
              <a:spcAft>
                <a:spcPts val="0"/>
              </a:spcAft>
              <a:defRPr sz="6000">
                <a:solidFill>
                  <a:srgbClr val="EA1C0A"/>
                </a:solidFill>
                <a:latin typeface="+mj-lt"/>
              </a:defRPr>
            </a:lvl3pPr>
            <a:lvl4pPr algn="r">
              <a:lnSpc>
                <a:spcPct val="100000"/>
              </a:lnSpc>
              <a:spcAft>
                <a:spcPts val="0"/>
              </a:spcAft>
              <a:defRPr sz="6000">
                <a:solidFill>
                  <a:srgbClr val="EA1C0A"/>
                </a:solidFill>
                <a:latin typeface="+mj-lt"/>
              </a:defRPr>
            </a:lvl4pPr>
            <a:lvl5pPr algn="r">
              <a:lnSpc>
                <a:spcPct val="100000"/>
              </a:lnSpc>
              <a:spcAft>
                <a:spcPts val="0"/>
              </a:spcAft>
              <a:defRPr sz="6000">
                <a:solidFill>
                  <a:srgbClr val="EA1C0A"/>
                </a:solidFill>
                <a:latin typeface="+mj-lt"/>
              </a:defRPr>
            </a:lvl5pPr>
          </a:lstStyle>
          <a:p>
            <a:pPr lvl="0"/>
            <a:r>
              <a:rPr lang="de-DE" dirty="0" err="1"/>
              <a:t>Thank</a:t>
            </a:r>
            <a:r>
              <a:rPr lang="de-DE" dirty="0"/>
              <a:t> </a:t>
            </a:r>
            <a:r>
              <a:rPr lang="de-DE" dirty="0" err="1"/>
              <a:t>you</a:t>
            </a:r>
            <a:r>
              <a:rPr lang="de-DE" dirty="0"/>
              <a:t>!</a:t>
            </a:r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1"/>
          </p:nvPr>
        </p:nvSpPr>
        <p:spPr>
          <a:xfrm>
            <a:off x="396000" y="3888000"/>
            <a:ext cx="1249200" cy="968400"/>
          </a:xfrm>
        </p:spPr>
        <p:txBody>
          <a:bodyPr/>
          <a:lstStyle>
            <a:lvl1pPr algn="l">
              <a:lnSpc>
                <a:spcPct val="100000"/>
              </a:lnSpc>
              <a:spcAft>
                <a:spcPts val="0"/>
              </a:spcAft>
              <a:defRPr sz="900">
                <a:solidFill>
                  <a:srgbClr val="FFFFFF"/>
                </a:solidFill>
              </a:defRPr>
            </a:lvl1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pic>
        <p:nvPicPr>
          <p:cNvPr id="12" name="Grafik 11">
            <a:extLst>
              <a:ext uri="{FF2B5EF4-FFF2-40B4-BE49-F238E27FC236}">
                <a16:creationId xmlns:a16="http://schemas.microsoft.com/office/drawing/2014/main" id="{BA69ABF1-EBF8-44EA-9A22-59CEDE13F10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244861" y="3901087"/>
            <a:ext cx="1503851" cy="866175"/>
          </a:xfrm>
          <a:prstGeom prst="rect">
            <a:avLst/>
          </a:prstGeom>
        </p:spPr>
      </p:pic>
      <p:sp>
        <p:nvSpPr>
          <p:cNvPr id="13" name="Textplatzhalter 6">
            <a:extLst>
              <a:ext uri="{FF2B5EF4-FFF2-40B4-BE49-F238E27FC236}">
                <a16:creationId xmlns:a16="http://schemas.microsoft.com/office/drawing/2014/main" id="{B3894F58-71CF-4AA2-A4EA-61F5D3E0E00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2214000" y="3888000"/>
            <a:ext cx="1249200" cy="968400"/>
          </a:xfrm>
        </p:spPr>
        <p:txBody>
          <a:bodyPr/>
          <a:lstStyle>
            <a:lvl1pPr algn="l">
              <a:lnSpc>
                <a:spcPct val="100000"/>
              </a:lnSpc>
              <a:spcAft>
                <a:spcPts val="0"/>
              </a:spcAft>
              <a:defRPr sz="900">
                <a:solidFill>
                  <a:srgbClr val="FFFFFF"/>
                </a:solidFill>
              </a:defRPr>
            </a:lvl1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14" name="Textplatzhalter 6">
            <a:extLst>
              <a:ext uri="{FF2B5EF4-FFF2-40B4-BE49-F238E27FC236}">
                <a16:creationId xmlns:a16="http://schemas.microsoft.com/office/drawing/2014/main" id="{C83FB476-8DBE-4F02-90BE-3BD8FCE0EBF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028400" y="3888000"/>
            <a:ext cx="1249200" cy="968400"/>
          </a:xfrm>
        </p:spPr>
        <p:txBody>
          <a:bodyPr/>
          <a:lstStyle>
            <a:lvl1pPr algn="l">
              <a:lnSpc>
                <a:spcPct val="100000"/>
              </a:lnSpc>
              <a:spcAft>
                <a:spcPts val="0"/>
              </a:spcAft>
              <a:defRPr sz="900">
                <a:solidFill>
                  <a:srgbClr val="FFFFFF"/>
                </a:solidFill>
              </a:defRPr>
            </a:lvl1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15" name="Oval 1">
            <a:extLst>
              <a:ext uri="{FF2B5EF4-FFF2-40B4-BE49-F238E27FC236}">
                <a16:creationId xmlns:a16="http://schemas.microsoft.com/office/drawing/2014/main" id="{9B3F8F64-0FB3-4DC2-B1F9-F8E52219E725}"/>
              </a:ext>
            </a:extLst>
          </p:cNvPr>
          <p:cNvSpPr/>
          <p:nvPr userDrawn="1"/>
        </p:nvSpPr>
        <p:spPr>
          <a:xfrm>
            <a:off x="5650545" y="726466"/>
            <a:ext cx="1594316" cy="1594316"/>
          </a:xfrm>
          <a:prstGeom prst="ellipse">
            <a:avLst/>
          </a:prstGeom>
          <a:solidFill>
            <a:srgbClr val="1200E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900" b="1" dirty="0">
                <a:latin typeface="EON Brix Sans" panose="020B0504040000000000" pitchFamily="34" charset="77"/>
              </a:rPr>
              <a:t>Further </a:t>
            </a:r>
            <a:r>
              <a:rPr lang="de-DE" sz="900" b="1" dirty="0" err="1">
                <a:latin typeface="EON Brix Sans" panose="020B0504040000000000" pitchFamily="34" charset="77"/>
              </a:rPr>
              <a:t>information</a:t>
            </a:r>
            <a:r>
              <a:rPr lang="de-DE" sz="900" b="1" dirty="0">
                <a:latin typeface="EON Brix Sans" panose="020B0504040000000000" pitchFamily="34" charset="77"/>
              </a:rPr>
              <a:t> </a:t>
            </a:r>
            <a:br>
              <a:rPr lang="de-DE" sz="900" b="1" dirty="0">
                <a:latin typeface="EON Brix Sans" panose="020B0504040000000000" pitchFamily="34" charset="77"/>
              </a:rPr>
            </a:br>
            <a:r>
              <a:rPr lang="de-DE" sz="900" b="1" dirty="0" err="1">
                <a:latin typeface="EON Brix Sans" panose="020B0504040000000000" pitchFamily="34" charset="77"/>
              </a:rPr>
              <a:t>can</a:t>
            </a:r>
            <a:r>
              <a:rPr lang="de-DE" sz="900" b="1" dirty="0">
                <a:latin typeface="EON Brix Sans" panose="020B0504040000000000" pitchFamily="34" charset="77"/>
              </a:rPr>
              <a:t> </a:t>
            </a:r>
            <a:r>
              <a:rPr lang="de-DE" sz="900" b="1" dirty="0" err="1">
                <a:latin typeface="EON Brix Sans" panose="020B0504040000000000" pitchFamily="34" charset="77"/>
              </a:rPr>
              <a:t>be</a:t>
            </a:r>
            <a:r>
              <a:rPr lang="de-DE" sz="900" b="1" dirty="0">
                <a:latin typeface="EON Brix Sans" panose="020B0504040000000000" pitchFamily="34" charset="77"/>
              </a:rPr>
              <a:t> </a:t>
            </a:r>
            <a:r>
              <a:rPr lang="de-DE" sz="900" b="1" dirty="0" err="1">
                <a:latin typeface="EON Brix Sans" panose="020B0504040000000000" pitchFamily="34" charset="77"/>
              </a:rPr>
              <a:t>found</a:t>
            </a:r>
            <a:r>
              <a:rPr lang="de-DE" sz="900" b="1" dirty="0">
                <a:latin typeface="EON Brix Sans" panose="020B0504040000000000" pitchFamily="34" charset="77"/>
              </a:rPr>
              <a:t> at </a:t>
            </a:r>
            <a:endParaRPr lang="de-DE" sz="900" dirty="0">
              <a:latin typeface="EON Brix Sans" panose="020B0504040000000000" pitchFamily="34" charset="77"/>
            </a:endParaRPr>
          </a:p>
          <a:p>
            <a:pPr algn="ctr"/>
            <a:r>
              <a:rPr lang="de-DE" sz="2500" b="1" dirty="0" err="1">
                <a:latin typeface="EON Brix Sans" panose="020B0504040000000000" pitchFamily="34" charset="77"/>
              </a:rPr>
              <a:t>egd.cz</a:t>
            </a:r>
            <a:endParaRPr lang="de-DE" sz="2500" dirty="0">
              <a:latin typeface="EON Brix Sans" panose="020B0504040000000000" pitchFamily="34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275050251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/>
            </a:lvl1pPr>
            <a:lvl2pPr marL="342900" indent="0" algn="ctr">
              <a:buNone/>
              <a:defRPr/>
            </a:lvl2pPr>
            <a:lvl3pPr marL="685800" indent="0" algn="ctr">
              <a:buNone/>
              <a:defRPr/>
            </a:lvl3pPr>
            <a:lvl4pPr marL="1028700" indent="0" algn="ctr">
              <a:buNone/>
              <a:defRPr/>
            </a:lvl4pPr>
            <a:lvl5pPr marL="1371600" indent="0" algn="ctr">
              <a:buNone/>
              <a:defRPr/>
            </a:lvl5pPr>
            <a:lvl6pPr marL="1714500" indent="0" algn="ctr">
              <a:buNone/>
              <a:defRPr/>
            </a:lvl6pPr>
            <a:lvl7pPr marL="2057400" indent="0" algn="ctr">
              <a:buNone/>
              <a:defRPr/>
            </a:lvl7pPr>
            <a:lvl8pPr marL="2400300" indent="0" algn="ctr">
              <a:buNone/>
              <a:defRPr/>
            </a:lvl8pPr>
            <a:lvl9pPr marL="2743200" indent="0" algn="ctr">
              <a:buNone/>
              <a:defRPr/>
            </a:lvl9pPr>
          </a:lstStyle>
          <a:p>
            <a:r>
              <a:rPr lang="cs-CZ"/>
              <a:t>Kliknutím lze upravit styl předlohy.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E7ADC8-B9B3-4557-8606-45ED9B36C832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410700874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517932-39AD-4699-869F-A6E5865BA1DB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401479905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AACFB8-89C8-4343-AF56-A8EB303B28D8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246728768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66A4EB-88D3-43C1-ACE4-6A360E67390D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287556381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CC08CB-CF6E-4C65-B40F-8EBB83211206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412675791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2A9096-7B28-4B48-B124-6D0DD12BE9D2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3969484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Type 3">
    <p:bg>
      <p:bgPr>
        <a:solidFill>
          <a:srgbClr val="261B6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4896000" y="378000"/>
            <a:ext cx="3978000" cy="1044000"/>
          </a:xfrm>
        </p:spPr>
        <p:txBody>
          <a:bodyPr anchor="t" anchorCtr="0">
            <a:noAutofit/>
          </a:bodyPr>
          <a:lstStyle>
            <a:lvl1pPr algn="l">
              <a:lnSpc>
                <a:spcPts val="4000"/>
              </a:lnSpc>
              <a:defRPr sz="4000" kern="100" baseline="0">
                <a:solidFill>
                  <a:srgbClr val="FFFFFF"/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4896000" y="1598400"/>
            <a:ext cx="3978000" cy="414000"/>
          </a:xfrm>
        </p:spPr>
        <p:txBody>
          <a:bodyPr>
            <a:noAutofit/>
          </a:bodyPr>
          <a:lstStyle>
            <a:lvl1pPr marL="0" indent="0" algn="l">
              <a:lnSpc>
                <a:spcPct val="100000"/>
              </a:lnSpc>
              <a:spcAft>
                <a:spcPts val="0"/>
              </a:spcAft>
              <a:buNone/>
              <a:defRPr sz="1350" kern="100" baseline="0">
                <a:solidFill>
                  <a:srgbClr val="FFFFFF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/>
              <a:t>Kliknutím můžete upravit styl předlohy.</a:t>
            </a:r>
            <a:endParaRPr lang="de-DE" dirty="0"/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F163E007-19D5-478D-A1CB-481A9289F28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244861" y="3901087"/>
            <a:ext cx="1503851" cy="866175"/>
          </a:xfrm>
          <a:prstGeom prst="rect">
            <a:avLst/>
          </a:prstGeom>
        </p:spPr>
      </p:pic>
      <p:sp>
        <p:nvSpPr>
          <p:cNvPr id="7" name="Bildplatzhalter 6">
            <a:extLst>
              <a:ext uri="{FF2B5EF4-FFF2-40B4-BE49-F238E27FC236}">
                <a16:creationId xmlns:a16="http://schemas.microsoft.com/office/drawing/2014/main" id="{44C24BCE-EC44-440B-913D-66ECA7E9A5C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4680000" cy="514440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cs-CZ"/>
              <a:t>Kliknutím na ikonu přidáte obrázek.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28828990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D75E25-8E1B-4D2D-A834-500923158B81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2298459530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14BFF2-6AF4-4D6D-AAB9-8B330EEB2A89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4159588173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endParaRPr lang="cs-CZ" noProof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06D329-23A8-451D-A234-BAD2651F5EEB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38521151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D93CA-7AAE-4135-81A5-13BDAA8DCA64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2549896675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F5AE8C-07C2-4DAE-AA9E-A6FC98287DD2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1457727352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/>
          </p:nvPr>
        </p:nvSpPr>
        <p:spPr>
          <a:xfrm>
            <a:off x="457200" y="205979"/>
            <a:ext cx="8229600" cy="4388644"/>
          </a:xfrm>
        </p:spPr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7A2E68-6F98-44F3-BBA6-8A7E284D0AE8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635208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ontent 1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0" indent="0">
              <a:defRPr/>
            </a:lvl1pPr>
            <a:lvl2pPr marL="179388" indent="-179387">
              <a:defRPr/>
            </a:lvl2pPr>
            <a:lvl3pPr marL="358775" indent="-179388">
              <a:defRPr/>
            </a:lvl3pPr>
            <a:lvl4pPr marL="538163" indent="-179387">
              <a:defRPr/>
            </a:lvl4pPr>
            <a:lvl5pPr marL="717550" indent="-179388">
              <a:defRPr/>
            </a:lvl5pPr>
            <a:lvl6pPr marL="896938" indent="-179387">
              <a:buFont typeface="EON Brix Sans" panose="020B0500000000000000" pitchFamily="34" charset="0"/>
              <a:buChar char="­"/>
              <a:defRPr sz="1200"/>
            </a:lvl6pPr>
            <a:lvl7pPr marL="1076325" indent="-179388">
              <a:buFont typeface="EON Brix Sans" panose="020B0500000000000000" pitchFamily="34" charset="0"/>
              <a:buChar char="­"/>
              <a:defRPr sz="1200"/>
            </a:lvl7pPr>
            <a:lvl8pPr marL="1255713" indent="-179387">
              <a:buFont typeface="EON Brix Sans" panose="020B0500000000000000" pitchFamily="34" charset="0"/>
              <a:buChar char="­"/>
              <a:defRPr sz="1200"/>
            </a:lvl8pPr>
            <a:lvl9pPr marL="1435100" indent="-179388">
              <a:buFont typeface="EON Brix Sans" panose="020B0500000000000000" pitchFamily="34" charset="0"/>
              <a:buChar char="­"/>
              <a:defRPr sz="1200"/>
            </a:lvl9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C795C4-4A26-412B-AA90-98E97FF83D41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645008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2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396000" y="1166400"/>
            <a:ext cx="3996000" cy="3171600"/>
          </a:xfrm>
        </p:spPr>
        <p:txBody>
          <a:bodyPr/>
          <a:lstStyle>
            <a:lvl1pPr marL="0" indent="0">
              <a:defRPr/>
            </a:lvl1pPr>
            <a:lvl2pPr marL="179388" indent="-179387">
              <a:defRPr/>
            </a:lvl2pPr>
            <a:lvl3pPr marL="358775" indent="-179388">
              <a:defRPr/>
            </a:lvl3pPr>
            <a:lvl4pPr marL="538163" indent="-179387">
              <a:defRPr/>
            </a:lvl4pPr>
            <a:lvl5pPr marL="717550" indent="-179388">
              <a:defRPr/>
            </a:lvl5pPr>
            <a:lvl6pPr marL="896938" indent="-179387">
              <a:buFont typeface="EON Brix Sans" panose="020B0500000000000000" pitchFamily="34" charset="0"/>
              <a:buChar char="­"/>
              <a:defRPr sz="1200"/>
            </a:lvl6pPr>
            <a:lvl7pPr marL="1076325" indent="-179388">
              <a:buFont typeface="EON Brix Sans" panose="020B0500000000000000" pitchFamily="34" charset="0"/>
              <a:buChar char="­"/>
              <a:defRPr sz="1200"/>
            </a:lvl7pPr>
            <a:lvl8pPr marL="1255713" indent="-179387">
              <a:buFont typeface="EON Brix Sans" panose="020B0500000000000000" pitchFamily="34" charset="0"/>
              <a:buChar char="­"/>
              <a:defRPr sz="1200"/>
            </a:lvl8pPr>
            <a:lvl9pPr marL="1435100" indent="-179388">
              <a:buFont typeface="EON Brix Sans" panose="020B0500000000000000" pitchFamily="34" charset="0"/>
              <a:buChar char="­"/>
              <a:defRPr sz="1200"/>
            </a:lvl9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C795C4-4A26-412B-AA90-98E97FF83D41}" type="slidenum">
              <a:rPr lang="de-DE" smtClean="0"/>
              <a:t>‹#›</a:t>
            </a:fld>
            <a:endParaRPr lang="de-DE"/>
          </a:p>
        </p:txBody>
      </p:sp>
      <p:sp>
        <p:nvSpPr>
          <p:cNvPr id="7" name="Inhaltsplatzhalter 2">
            <a:extLst>
              <a:ext uri="{FF2B5EF4-FFF2-40B4-BE49-F238E27FC236}">
                <a16:creationId xmlns:a16="http://schemas.microsoft.com/office/drawing/2014/main" id="{769547E8-614F-4922-94A2-1614E20584F7}"/>
              </a:ext>
            </a:extLst>
          </p:cNvPr>
          <p:cNvSpPr>
            <a:spLocks noGrp="1"/>
          </p:cNvSpPr>
          <p:nvPr>
            <p:ph idx="13" hasCustomPrompt="1"/>
          </p:nvPr>
        </p:nvSpPr>
        <p:spPr>
          <a:xfrm>
            <a:off x="4752000" y="1166400"/>
            <a:ext cx="3996000" cy="3171600"/>
          </a:xfrm>
        </p:spPr>
        <p:txBody>
          <a:bodyPr/>
          <a:lstStyle>
            <a:lvl1pPr marL="0" indent="0">
              <a:defRPr/>
            </a:lvl1pPr>
            <a:lvl2pPr marL="179388" indent="-179387">
              <a:defRPr/>
            </a:lvl2pPr>
            <a:lvl3pPr marL="358775" indent="-179388">
              <a:defRPr/>
            </a:lvl3pPr>
            <a:lvl4pPr marL="538163" indent="-179387">
              <a:defRPr/>
            </a:lvl4pPr>
            <a:lvl5pPr marL="717550" indent="-179388">
              <a:defRPr/>
            </a:lvl5pPr>
            <a:lvl6pPr marL="896938" indent="-179387">
              <a:buFont typeface="EON Brix Sans" panose="020B0500000000000000" pitchFamily="34" charset="0"/>
              <a:buChar char="­"/>
              <a:defRPr sz="1200"/>
            </a:lvl6pPr>
            <a:lvl7pPr marL="1076325" indent="-179388">
              <a:buFont typeface="EON Brix Sans" panose="020B0500000000000000" pitchFamily="34" charset="0"/>
              <a:buChar char="­"/>
              <a:defRPr sz="1200"/>
            </a:lvl7pPr>
            <a:lvl8pPr marL="1255713" indent="-179387">
              <a:buFont typeface="EON Brix Sans" panose="020B0500000000000000" pitchFamily="34" charset="0"/>
              <a:buChar char="­"/>
              <a:defRPr sz="1200"/>
            </a:lvl8pPr>
            <a:lvl9pPr marL="1435100" indent="-179388">
              <a:buFont typeface="EON Brix Sans" panose="020B0500000000000000" pitchFamily="34" charset="0"/>
              <a:buChar char="­"/>
              <a:defRPr sz="1200"/>
            </a:lvl9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24883196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3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396000" y="1166400"/>
            <a:ext cx="2512800" cy="3171600"/>
          </a:xfrm>
        </p:spPr>
        <p:txBody>
          <a:bodyPr/>
          <a:lstStyle>
            <a:lvl1pPr marL="0" indent="0">
              <a:defRPr/>
            </a:lvl1pPr>
            <a:lvl2pPr marL="179388" indent="-179387">
              <a:defRPr/>
            </a:lvl2pPr>
            <a:lvl3pPr marL="358775" indent="-179388">
              <a:defRPr/>
            </a:lvl3pPr>
            <a:lvl4pPr marL="538163" indent="-179387">
              <a:defRPr/>
            </a:lvl4pPr>
            <a:lvl5pPr marL="717550" indent="-179388">
              <a:defRPr/>
            </a:lvl5pPr>
            <a:lvl6pPr marL="896938" indent="-179387">
              <a:buFont typeface="EON Brix Sans" panose="020B0500000000000000" pitchFamily="34" charset="0"/>
              <a:buChar char="­"/>
              <a:defRPr sz="1200"/>
            </a:lvl6pPr>
            <a:lvl7pPr marL="1076325" indent="-179388">
              <a:buFont typeface="EON Brix Sans" panose="020B0500000000000000" pitchFamily="34" charset="0"/>
              <a:buChar char="­"/>
              <a:defRPr sz="1200"/>
            </a:lvl7pPr>
            <a:lvl8pPr marL="1255713" indent="-179387">
              <a:buFont typeface="EON Brix Sans" panose="020B0500000000000000" pitchFamily="34" charset="0"/>
              <a:buChar char="­"/>
              <a:defRPr sz="1200"/>
            </a:lvl8pPr>
            <a:lvl9pPr marL="1435100" indent="-179388">
              <a:buFont typeface="EON Brix Sans" panose="020B0500000000000000" pitchFamily="34" charset="0"/>
              <a:buChar char="­"/>
              <a:defRPr sz="1200"/>
            </a:lvl9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C795C4-4A26-412B-AA90-98E97FF83D41}" type="slidenum">
              <a:rPr lang="de-DE" smtClean="0"/>
              <a:t>‹#›</a:t>
            </a:fld>
            <a:endParaRPr lang="de-DE"/>
          </a:p>
        </p:txBody>
      </p:sp>
      <p:sp>
        <p:nvSpPr>
          <p:cNvPr id="7" name="Inhaltsplatzhalter 2">
            <a:extLst>
              <a:ext uri="{FF2B5EF4-FFF2-40B4-BE49-F238E27FC236}">
                <a16:creationId xmlns:a16="http://schemas.microsoft.com/office/drawing/2014/main" id="{769547E8-614F-4922-94A2-1614E20584F7}"/>
              </a:ext>
            </a:extLst>
          </p:cNvPr>
          <p:cNvSpPr>
            <a:spLocks noGrp="1"/>
          </p:cNvSpPr>
          <p:nvPr>
            <p:ph idx="13" hasCustomPrompt="1"/>
          </p:nvPr>
        </p:nvSpPr>
        <p:spPr>
          <a:xfrm>
            <a:off x="3315600" y="1166400"/>
            <a:ext cx="2512800" cy="3171600"/>
          </a:xfrm>
        </p:spPr>
        <p:txBody>
          <a:bodyPr/>
          <a:lstStyle>
            <a:lvl1pPr marL="0" indent="0">
              <a:defRPr/>
            </a:lvl1pPr>
            <a:lvl2pPr marL="179388" indent="-179387">
              <a:defRPr/>
            </a:lvl2pPr>
            <a:lvl3pPr marL="358775" indent="-179388">
              <a:defRPr/>
            </a:lvl3pPr>
            <a:lvl4pPr marL="538163" indent="-179387">
              <a:defRPr/>
            </a:lvl4pPr>
            <a:lvl5pPr marL="717550" indent="-179388">
              <a:defRPr/>
            </a:lvl5pPr>
            <a:lvl6pPr marL="896938" indent="-179387">
              <a:buFont typeface="EON Brix Sans" panose="020B0500000000000000" pitchFamily="34" charset="0"/>
              <a:buChar char="­"/>
              <a:defRPr sz="1200"/>
            </a:lvl6pPr>
            <a:lvl7pPr marL="1076325" indent="-179388">
              <a:buFont typeface="EON Brix Sans" panose="020B0500000000000000" pitchFamily="34" charset="0"/>
              <a:buChar char="­"/>
              <a:defRPr sz="1200"/>
            </a:lvl7pPr>
            <a:lvl8pPr marL="1255713" indent="-179387">
              <a:buFont typeface="EON Brix Sans" panose="020B0500000000000000" pitchFamily="34" charset="0"/>
              <a:buChar char="­"/>
              <a:defRPr sz="1200"/>
            </a:lvl8pPr>
            <a:lvl9pPr marL="1435100" indent="-179388">
              <a:buFont typeface="EON Brix Sans" panose="020B0500000000000000" pitchFamily="34" charset="0"/>
              <a:buChar char="­"/>
              <a:defRPr sz="1200"/>
            </a:lvl9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8" name="Inhaltsplatzhalter 2">
            <a:extLst>
              <a:ext uri="{FF2B5EF4-FFF2-40B4-BE49-F238E27FC236}">
                <a16:creationId xmlns:a16="http://schemas.microsoft.com/office/drawing/2014/main" id="{FB72D1BD-11E7-4569-8F6F-2BFD9FDE6383}"/>
              </a:ext>
            </a:extLst>
          </p:cNvPr>
          <p:cNvSpPr>
            <a:spLocks noGrp="1"/>
          </p:cNvSpPr>
          <p:nvPr>
            <p:ph idx="14" hasCustomPrompt="1"/>
          </p:nvPr>
        </p:nvSpPr>
        <p:spPr>
          <a:xfrm>
            <a:off x="6235200" y="1166400"/>
            <a:ext cx="2512800" cy="3171600"/>
          </a:xfrm>
        </p:spPr>
        <p:txBody>
          <a:bodyPr/>
          <a:lstStyle>
            <a:lvl1pPr marL="0" indent="0">
              <a:defRPr/>
            </a:lvl1pPr>
            <a:lvl2pPr marL="179388" indent="-179387">
              <a:defRPr/>
            </a:lvl2pPr>
            <a:lvl3pPr marL="358775" indent="-179388">
              <a:defRPr/>
            </a:lvl3pPr>
            <a:lvl4pPr marL="538163" indent="-179387">
              <a:defRPr/>
            </a:lvl4pPr>
            <a:lvl5pPr marL="717550" indent="-179388">
              <a:defRPr/>
            </a:lvl5pPr>
            <a:lvl6pPr marL="896938" indent="-179387">
              <a:buFont typeface="EON Brix Sans" panose="020B0500000000000000" pitchFamily="34" charset="0"/>
              <a:buChar char="­"/>
              <a:defRPr sz="1200"/>
            </a:lvl6pPr>
            <a:lvl7pPr marL="1076325" indent="-179388">
              <a:buFont typeface="EON Brix Sans" panose="020B0500000000000000" pitchFamily="34" charset="0"/>
              <a:buChar char="­"/>
              <a:defRPr sz="1200"/>
            </a:lvl7pPr>
            <a:lvl8pPr marL="1255713" indent="-179387">
              <a:buFont typeface="EON Brix Sans" panose="020B0500000000000000" pitchFamily="34" charset="0"/>
              <a:buChar char="­"/>
              <a:defRPr sz="1200"/>
            </a:lvl8pPr>
            <a:lvl9pPr marL="1435100" indent="-179388">
              <a:buFont typeface="EON Brix Sans" panose="020B0500000000000000" pitchFamily="34" charset="0"/>
              <a:buChar char="­"/>
              <a:defRPr sz="1200"/>
            </a:lvl9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29177090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mall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396000" y="1166400"/>
            <a:ext cx="3996000" cy="3171600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C795C4-4A26-412B-AA90-98E97FF83D41}" type="slidenum">
              <a:rPr lang="de-DE" smtClean="0"/>
              <a:pPr/>
              <a:t>‹#›</a:t>
            </a:fld>
            <a:endParaRPr lang="de-DE"/>
          </a:p>
        </p:txBody>
      </p:sp>
      <p:sp>
        <p:nvSpPr>
          <p:cNvPr id="9" name="Bildplatzhalter 8"/>
          <p:cNvSpPr>
            <a:spLocks noGrp="1"/>
          </p:cNvSpPr>
          <p:nvPr>
            <p:ph type="pic" sz="quarter" idx="13"/>
          </p:nvPr>
        </p:nvSpPr>
        <p:spPr>
          <a:xfrm>
            <a:off x="5911200" y="1166400"/>
            <a:ext cx="2836800" cy="1828800"/>
          </a:xfrm>
        </p:spPr>
        <p:txBody>
          <a:bodyPr/>
          <a:lstStyle/>
          <a:p>
            <a:r>
              <a:rPr lang="cs-CZ"/>
              <a:t>Kliknutím na ikonu přidáte obrázek.</a:t>
            </a:r>
            <a:endParaRPr lang="de-DE"/>
          </a:p>
        </p:txBody>
      </p:sp>
      <p:sp>
        <p:nvSpPr>
          <p:cNvPr id="8" name="Textplatzhalter 4"/>
          <p:cNvSpPr>
            <a:spLocks noGrp="1"/>
          </p:cNvSpPr>
          <p:nvPr>
            <p:ph type="body" sz="half" idx="3" hasCustomPrompt="1"/>
          </p:nvPr>
        </p:nvSpPr>
        <p:spPr>
          <a:xfrm>
            <a:off x="5911200" y="3096000"/>
            <a:ext cx="2836800" cy="360000"/>
          </a:xfrm>
        </p:spPr>
        <p:txBody>
          <a:bodyPr anchor="t" anchorCtr="0">
            <a:noAutofit/>
          </a:bodyPr>
          <a:lstStyle>
            <a:lvl1pPr>
              <a:lnSpc>
                <a:spcPts val="1200"/>
              </a:lnSpc>
              <a:defRPr sz="900">
                <a:solidFill>
                  <a:srgbClr val="8A8A8E"/>
                </a:solidFill>
              </a:defRPr>
            </a:lvl1pPr>
            <a:lvl2pPr>
              <a:defRPr sz="900">
                <a:solidFill>
                  <a:srgbClr val="B00402"/>
                </a:solidFill>
              </a:defRPr>
            </a:lvl2pPr>
            <a:lvl3pPr>
              <a:defRPr sz="900">
                <a:solidFill>
                  <a:srgbClr val="B00402"/>
                </a:solidFill>
              </a:defRPr>
            </a:lvl3pPr>
            <a:lvl4pPr>
              <a:defRPr sz="900">
                <a:solidFill>
                  <a:srgbClr val="B00402"/>
                </a:solidFill>
              </a:defRPr>
            </a:lvl4pPr>
            <a:lvl5pPr>
              <a:defRPr sz="900">
                <a:solidFill>
                  <a:srgbClr val="B00402"/>
                </a:solidFill>
              </a:defRPr>
            </a:lvl5pPr>
          </a:lstStyle>
          <a:p>
            <a:pPr lvl="0"/>
            <a:r>
              <a:rPr lang="de-DE" dirty="0"/>
              <a:t>Additional </a:t>
            </a:r>
            <a:r>
              <a:rPr lang="de-DE" dirty="0" err="1"/>
              <a:t>information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469818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medium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396000" y="1166400"/>
            <a:ext cx="3996000" cy="2016000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C795C4-4A26-412B-AA90-98E97FF83D41}" type="slidenum">
              <a:rPr lang="de-DE" smtClean="0"/>
              <a:pPr/>
              <a:t>‹#›</a:t>
            </a:fld>
            <a:endParaRPr lang="de-DE"/>
          </a:p>
        </p:txBody>
      </p:sp>
      <p:sp>
        <p:nvSpPr>
          <p:cNvPr id="9" name="Bildplatzhalter 8"/>
          <p:cNvSpPr>
            <a:spLocks noGrp="1"/>
          </p:cNvSpPr>
          <p:nvPr>
            <p:ph type="pic" sz="quarter" idx="13"/>
          </p:nvPr>
        </p:nvSpPr>
        <p:spPr>
          <a:xfrm>
            <a:off x="4572000" y="0"/>
            <a:ext cx="4572000" cy="5144400"/>
          </a:xfrm>
        </p:spPr>
        <p:txBody>
          <a:bodyPr/>
          <a:lstStyle/>
          <a:p>
            <a:r>
              <a:rPr lang="cs-CZ"/>
              <a:t>Kliknutím na ikonu přidáte obrázek.</a:t>
            </a:r>
            <a:endParaRPr lang="de-DE"/>
          </a:p>
        </p:txBody>
      </p:sp>
      <p:sp>
        <p:nvSpPr>
          <p:cNvPr id="8" name="Textplatzhalter 4"/>
          <p:cNvSpPr>
            <a:spLocks noGrp="1"/>
          </p:cNvSpPr>
          <p:nvPr>
            <p:ph type="body" sz="half" idx="3" hasCustomPrompt="1"/>
          </p:nvPr>
        </p:nvSpPr>
        <p:spPr>
          <a:xfrm>
            <a:off x="396000" y="4064400"/>
            <a:ext cx="2836800" cy="360000"/>
          </a:xfrm>
        </p:spPr>
        <p:txBody>
          <a:bodyPr anchor="t" anchorCtr="0">
            <a:noAutofit/>
          </a:bodyPr>
          <a:lstStyle>
            <a:lvl1pPr>
              <a:lnSpc>
                <a:spcPts val="1200"/>
              </a:lnSpc>
              <a:defRPr sz="900">
                <a:solidFill>
                  <a:srgbClr val="8A8A8E"/>
                </a:solidFill>
              </a:defRPr>
            </a:lvl1pPr>
            <a:lvl2pPr>
              <a:defRPr sz="900">
                <a:solidFill>
                  <a:srgbClr val="B00402"/>
                </a:solidFill>
              </a:defRPr>
            </a:lvl2pPr>
            <a:lvl3pPr>
              <a:defRPr sz="900">
                <a:solidFill>
                  <a:srgbClr val="B00402"/>
                </a:solidFill>
              </a:defRPr>
            </a:lvl3pPr>
            <a:lvl4pPr>
              <a:defRPr sz="900">
                <a:solidFill>
                  <a:srgbClr val="B00402"/>
                </a:solidFill>
              </a:defRPr>
            </a:lvl4pPr>
            <a:lvl5pPr>
              <a:defRPr sz="900">
                <a:solidFill>
                  <a:srgbClr val="B00402"/>
                </a:solidFill>
              </a:defRPr>
            </a:lvl5pPr>
          </a:lstStyle>
          <a:p>
            <a:pPr lvl="0"/>
            <a:r>
              <a:rPr lang="de-DE" dirty="0"/>
              <a:t>Additional </a:t>
            </a:r>
            <a:r>
              <a:rPr lang="de-DE" dirty="0" err="1"/>
              <a:t>information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821141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larg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Bildplatzhalter 8">
            <a:extLst>
              <a:ext uri="{FF2B5EF4-FFF2-40B4-BE49-F238E27FC236}">
                <a16:creationId xmlns:a16="http://schemas.microsoft.com/office/drawing/2014/main" id="{7609C1E8-AB09-41A2-8DA3-34AB80A88B83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9144000" cy="5144400"/>
          </a:xfrm>
        </p:spPr>
        <p:txBody>
          <a:bodyPr/>
          <a:lstStyle/>
          <a:p>
            <a:r>
              <a:rPr lang="cs-CZ"/>
              <a:t>Kliknutím na ikonu přidáte obrázek.</a:t>
            </a:r>
            <a:endParaRPr lang="de-DE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93C795C4-4A26-412B-AA90-98E97FF83D41}" type="slidenum">
              <a:rPr lang="de-DE" smtClean="0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616555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slideLayout" Target="../slideLayouts/slideLayout35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396000" y="378000"/>
            <a:ext cx="6238800" cy="270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96000" y="1166400"/>
            <a:ext cx="8352000" cy="31716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666000" y="4773600"/>
            <a:ext cx="3085200" cy="2736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>
              <a:lnSpc>
                <a:spcPct val="100000"/>
              </a:lnSpc>
              <a:defRPr sz="700">
                <a:solidFill>
                  <a:srgbClr val="261B62"/>
                </a:solidFill>
                <a:latin typeface="+mj-lt"/>
              </a:defRPr>
            </a:lvl1pPr>
          </a:lstStyle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396000" y="4773600"/>
            <a:ext cx="259200" cy="2736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>
              <a:lnSpc>
                <a:spcPct val="100000"/>
              </a:lnSpc>
              <a:defRPr sz="700">
                <a:solidFill>
                  <a:srgbClr val="261B62"/>
                </a:solidFill>
                <a:latin typeface="+mj-lt"/>
              </a:defRPr>
            </a:lvl1pPr>
          </a:lstStyle>
          <a:p>
            <a:fld id="{93C795C4-4A26-412B-AA90-98E97FF83D41}" type="slidenum">
              <a:rPr lang="de-DE" smtClean="0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769463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89" r:id="rId2"/>
    <p:sldLayoutId id="2147483690" r:id="rId3"/>
    <p:sldLayoutId id="2147483650" r:id="rId4"/>
    <p:sldLayoutId id="2147483698" r:id="rId5"/>
    <p:sldLayoutId id="2147483699" r:id="rId6"/>
    <p:sldLayoutId id="2147483662" r:id="rId7"/>
    <p:sldLayoutId id="2147483687" r:id="rId8"/>
    <p:sldLayoutId id="2147483664" r:id="rId9"/>
    <p:sldLayoutId id="2147483700" r:id="rId10"/>
    <p:sldLayoutId id="2147483654" r:id="rId11"/>
    <p:sldLayoutId id="2147483688" r:id="rId12"/>
    <p:sldLayoutId id="2147483655" r:id="rId13"/>
    <p:sldLayoutId id="2147483679" r:id="rId14"/>
    <p:sldLayoutId id="2147483701" r:id="rId15"/>
    <p:sldLayoutId id="2147483702" r:id="rId16"/>
    <p:sldLayoutId id="2147483703" r:id="rId17"/>
    <p:sldLayoutId id="2147483704" r:id="rId18"/>
    <p:sldLayoutId id="2147483705" r:id="rId19"/>
    <p:sldLayoutId id="2147483651" r:id="rId20"/>
    <p:sldLayoutId id="2147483685" r:id="rId21"/>
    <p:sldLayoutId id="2147483686" r:id="rId22"/>
    <p:sldLayoutId id="2147483672" r:id="rId23"/>
  </p:sldLayoutIdLst>
  <p:hf hdr="0" ftr="0"/>
  <p:txStyles>
    <p:titleStyle>
      <a:lvl1pPr algn="l" defTabSz="914400" rtl="0" eaLnBrk="1" latinLnBrk="0" hangingPunct="1">
        <a:lnSpc>
          <a:spcPts val="2000"/>
        </a:lnSpc>
        <a:spcBef>
          <a:spcPct val="0"/>
        </a:spcBef>
        <a:buNone/>
        <a:defRPr sz="2000" kern="100" baseline="0">
          <a:solidFill>
            <a:srgbClr val="261B6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ts val="1500"/>
        </a:lnSpc>
        <a:spcBef>
          <a:spcPts val="0"/>
        </a:spcBef>
        <a:spcAft>
          <a:spcPts val="0"/>
        </a:spcAft>
        <a:buFont typeface="Arial" panose="020B0604020202020204" pitchFamily="34" charset="0"/>
        <a:buNone/>
        <a:defRPr sz="1200" kern="100" baseline="0">
          <a:solidFill>
            <a:schemeClr val="tx1"/>
          </a:solidFill>
          <a:latin typeface="+mn-lt"/>
          <a:ea typeface="+mn-ea"/>
          <a:cs typeface="+mn-cs"/>
        </a:defRPr>
      </a:lvl1pPr>
      <a:lvl2pPr marL="179388" indent="-179387" algn="l" defTabSz="914400" rtl="0" eaLnBrk="1" latinLnBrk="0" hangingPunct="1">
        <a:lnSpc>
          <a:spcPts val="1500"/>
        </a:lnSpc>
        <a:spcBef>
          <a:spcPts val="0"/>
        </a:spcBef>
        <a:spcAft>
          <a:spcPts val="0"/>
        </a:spcAft>
        <a:buClrTx/>
        <a:buFont typeface="EON Brix Sans" panose="020B0500000000000000" pitchFamily="34" charset="0"/>
        <a:buChar char="→"/>
        <a:defRPr sz="1200" kern="100" baseline="0">
          <a:solidFill>
            <a:schemeClr val="tx1"/>
          </a:solidFill>
          <a:latin typeface="+mn-lt"/>
          <a:ea typeface="+mn-ea"/>
          <a:cs typeface="+mn-cs"/>
        </a:defRPr>
      </a:lvl2pPr>
      <a:lvl3pPr marL="358775" indent="-179388" algn="l" defTabSz="914400" rtl="0" eaLnBrk="1" latinLnBrk="0" hangingPunct="1">
        <a:lnSpc>
          <a:spcPts val="1500"/>
        </a:lnSpc>
        <a:spcBef>
          <a:spcPts val="0"/>
        </a:spcBef>
        <a:spcAft>
          <a:spcPts val="0"/>
        </a:spcAft>
        <a:buFont typeface="EON Brix Sans" panose="020B0500000000000000" pitchFamily="34" charset="0"/>
        <a:buChar char="›"/>
        <a:defRPr sz="1200" kern="100" baseline="0">
          <a:solidFill>
            <a:schemeClr val="tx1"/>
          </a:solidFill>
          <a:latin typeface="+mn-lt"/>
          <a:ea typeface="+mn-ea"/>
          <a:cs typeface="+mn-cs"/>
        </a:defRPr>
      </a:lvl3pPr>
      <a:lvl4pPr marL="538163" indent="-179387" algn="l" defTabSz="914400" rtl="0" eaLnBrk="1" latinLnBrk="0" hangingPunct="1">
        <a:lnSpc>
          <a:spcPts val="1500"/>
        </a:lnSpc>
        <a:spcBef>
          <a:spcPts val="0"/>
        </a:spcBef>
        <a:spcAft>
          <a:spcPts val="0"/>
        </a:spcAft>
        <a:buFont typeface="Arial" panose="020B0604020202020204" pitchFamily="34" charset="0"/>
        <a:buChar char="•"/>
        <a:defRPr sz="1200" kern="100" baseline="0">
          <a:solidFill>
            <a:schemeClr val="tx1"/>
          </a:solidFill>
          <a:latin typeface="+mn-lt"/>
          <a:ea typeface="+mn-ea"/>
          <a:cs typeface="+mn-cs"/>
        </a:defRPr>
      </a:lvl4pPr>
      <a:lvl5pPr marL="717550" indent="-179388" algn="l" defTabSz="914400" rtl="0" eaLnBrk="1" latinLnBrk="0" hangingPunct="1">
        <a:lnSpc>
          <a:spcPts val="1500"/>
        </a:lnSpc>
        <a:spcBef>
          <a:spcPts val="0"/>
        </a:spcBef>
        <a:spcAft>
          <a:spcPts val="0"/>
        </a:spcAft>
        <a:buFont typeface="Symbol" panose="05050102010706020507" pitchFamily="18" charset="2"/>
        <a:buChar char="-"/>
        <a:defRPr sz="1200" kern="100" baseline="0">
          <a:solidFill>
            <a:schemeClr val="tx1"/>
          </a:solidFill>
          <a:latin typeface="+mn-lt"/>
          <a:ea typeface="+mn-ea"/>
          <a:cs typeface="+mn-cs"/>
        </a:defRPr>
      </a:lvl5pPr>
      <a:lvl6pPr marL="896938" indent="-179387" algn="l" defTabSz="914400" rtl="0" eaLnBrk="1" latinLnBrk="0" hangingPunct="1">
        <a:lnSpc>
          <a:spcPts val="1500"/>
        </a:lnSpc>
        <a:spcBef>
          <a:spcPts val="0"/>
        </a:spcBef>
        <a:buFont typeface="EON Brix Sans" panose="020B0500000000000000" pitchFamily="34" charset="0"/>
        <a:buChar char="­"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076325" indent="-179388" algn="l" defTabSz="914400" rtl="0" eaLnBrk="1" latinLnBrk="0" hangingPunct="1">
        <a:lnSpc>
          <a:spcPts val="1500"/>
        </a:lnSpc>
        <a:spcBef>
          <a:spcPts val="0"/>
        </a:spcBef>
        <a:buFont typeface="EON Brix Sans" panose="020B0500000000000000" pitchFamily="34" charset="0"/>
        <a:buChar char="­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1255713" indent="-179387" algn="l" defTabSz="914400" rtl="0" eaLnBrk="1" latinLnBrk="0" hangingPunct="1">
        <a:lnSpc>
          <a:spcPts val="1500"/>
        </a:lnSpc>
        <a:spcBef>
          <a:spcPts val="0"/>
        </a:spcBef>
        <a:buFont typeface="EON Brix Sans" panose="020B0500000000000000" pitchFamily="34" charset="0"/>
        <a:buChar char="­"/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1435100" indent="-179388" algn="l" defTabSz="914400" rtl="0" eaLnBrk="1" latinLnBrk="0" hangingPunct="1">
        <a:lnSpc>
          <a:spcPts val="1500"/>
        </a:lnSpc>
        <a:spcBef>
          <a:spcPts val="0"/>
        </a:spcBef>
        <a:buFont typeface="EON Brix Sans" panose="020B0500000000000000" pitchFamily="34" charset="0"/>
        <a:buChar char="­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05979"/>
            <a:ext cx="8229600" cy="857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cs-CZ" altLang="cs-CZ"/>
              <a:t>Klepnutím lze upravit styl předlohy nadpisů.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00151"/>
            <a:ext cx="8229600" cy="33944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altLang="cs-CZ"/>
              <a:t>Klepnutím lze upravit styly předlohy textu.</a:t>
            </a:r>
          </a:p>
          <a:p>
            <a:pPr lvl="1"/>
            <a:r>
              <a:rPr lang="cs-CZ" altLang="cs-CZ"/>
              <a:t>Druhá úroveň</a:t>
            </a:r>
          </a:p>
          <a:p>
            <a:pPr lvl="2"/>
            <a:r>
              <a:rPr lang="cs-CZ" altLang="cs-CZ"/>
              <a:t>Třetí úroveň</a:t>
            </a:r>
          </a:p>
          <a:p>
            <a:pPr lvl="3"/>
            <a:r>
              <a:rPr lang="cs-CZ" altLang="cs-CZ"/>
              <a:t>Čtvrtá úroveň</a:t>
            </a:r>
          </a:p>
          <a:p>
            <a:pPr lvl="4"/>
            <a:r>
              <a:rPr lang="cs-CZ" altLang="cs-CZ"/>
              <a:t>Pátá úroveň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4683919"/>
            <a:ext cx="2133600" cy="357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50"/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4683919"/>
            <a:ext cx="2895600" cy="357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50"/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4683919"/>
            <a:ext cx="2133600" cy="357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50"/>
            </a:lvl1pPr>
          </a:lstStyle>
          <a:p>
            <a:pPr>
              <a:defRPr/>
            </a:pPr>
            <a:fld id="{65C0605E-6013-497F-9954-1DA81072C607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9326838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  <p:sldLayoutId id="2147483708" r:id="rId2"/>
    <p:sldLayoutId id="2147483709" r:id="rId3"/>
    <p:sldLayoutId id="2147483710" r:id="rId4"/>
    <p:sldLayoutId id="2147483711" r:id="rId5"/>
    <p:sldLayoutId id="2147483712" r:id="rId6"/>
    <p:sldLayoutId id="2147483713" r:id="rId7"/>
    <p:sldLayoutId id="2147483714" r:id="rId8"/>
    <p:sldLayoutId id="2147483715" r:id="rId9"/>
    <p:sldLayoutId id="2147483716" r:id="rId10"/>
    <p:sldLayoutId id="2147483717" r:id="rId11"/>
    <p:sldLayoutId id="2147483718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" charset="0"/>
        </a:defRPr>
      </a:lvl5pPr>
      <a:lvl6pPr marL="342900" algn="ctr" rtl="0" fontAlgn="base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" charset="0"/>
        </a:defRPr>
      </a:lvl6pPr>
      <a:lvl7pPr marL="685800" algn="ctr" rtl="0" fontAlgn="base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" charset="0"/>
        </a:defRPr>
      </a:lvl7pPr>
      <a:lvl8pPr marL="1028700" algn="ctr" rtl="0" fontAlgn="base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" charset="0"/>
        </a:defRPr>
      </a:lvl8pPr>
      <a:lvl9pPr marL="1371600" algn="ctr" rtl="0" fontAlgn="base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" charset="0"/>
        </a:defRPr>
      </a:lvl9pPr>
    </p:titleStyle>
    <p:bodyStyle>
      <a:lvl1pPr marL="257175" indent="-257175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rtl="0" eaLnBrk="0" fontAlgn="base" hangingPunct="0">
        <a:spcBef>
          <a:spcPct val="20000"/>
        </a:spcBef>
        <a:spcAft>
          <a:spcPct val="0"/>
        </a:spcAft>
        <a:buChar char="–"/>
        <a:defRPr sz="2100">
          <a:solidFill>
            <a:schemeClr val="tx1"/>
          </a:solidFill>
          <a:latin typeface="+mn-lt"/>
        </a:defRPr>
      </a:lvl2pPr>
      <a:lvl3pPr marL="857250" indent="-171450" algn="l" rtl="0" eaLnBrk="0" fontAlgn="base" hangingPunct="0">
        <a:spcBef>
          <a:spcPct val="20000"/>
        </a:spcBef>
        <a:spcAft>
          <a:spcPct val="0"/>
        </a:spcAft>
        <a:buChar char="•"/>
        <a:defRPr sz="1800">
          <a:solidFill>
            <a:schemeClr val="tx1"/>
          </a:solidFill>
          <a:latin typeface="+mn-lt"/>
        </a:defRPr>
      </a:lvl3pPr>
      <a:lvl4pPr marL="1200150" indent="-171450" algn="l" rtl="0" eaLnBrk="0" fontAlgn="base" hangingPunct="0">
        <a:spcBef>
          <a:spcPct val="20000"/>
        </a:spcBef>
        <a:spcAft>
          <a:spcPct val="0"/>
        </a:spcAft>
        <a:buChar char="–"/>
        <a:defRPr sz="1500">
          <a:solidFill>
            <a:schemeClr val="tx1"/>
          </a:solidFill>
          <a:latin typeface="+mn-lt"/>
        </a:defRPr>
      </a:lvl4pPr>
      <a:lvl5pPr marL="1543050" indent="-171450" algn="l" rtl="0" eaLnBrk="0" fontAlgn="base" hangingPunct="0">
        <a:spcBef>
          <a:spcPct val="20000"/>
        </a:spcBef>
        <a:spcAft>
          <a:spcPct val="0"/>
        </a:spcAft>
        <a:buChar char="»"/>
        <a:defRPr sz="1500">
          <a:solidFill>
            <a:schemeClr val="tx1"/>
          </a:solidFill>
          <a:latin typeface="+mn-lt"/>
        </a:defRPr>
      </a:lvl5pPr>
      <a:lvl6pPr marL="1885950" indent="-171450" algn="l" rtl="0" fontAlgn="base">
        <a:spcBef>
          <a:spcPct val="20000"/>
        </a:spcBef>
        <a:spcAft>
          <a:spcPct val="0"/>
        </a:spcAft>
        <a:buChar char="»"/>
        <a:defRPr sz="1500">
          <a:solidFill>
            <a:schemeClr val="tx1"/>
          </a:solidFill>
          <a:latin typeface="+mn-lt"/>
        </a:defRPr>
      </a:lvl6pPr>
      <a:lvl7pPr marL="2228850" indent="-171450" algn="l" rtl="0" fontAlgn="base">
        <a:spcBef>
          <a:spcPct val="20000"/>
        </a:spcBef>
        <a:spcAft>
          <a:spcPct val="0"/>
        </a:spcAft>
        <a:buChar char="»"/>
        <a:defRPr sz="1500">
          <a:solidFill>
            <a:schemeClr val="tx1"/>
          </a:solidFill>
          <a:latin typeface="+mn-lt"/>
        </a:defRPr>
      </a:lvl7pPr>
      <a:lvl8pPr marL="2571750" indent="-171450" algn="l" rtl="0" fontAlgn="base">
        <a:spcBef>
          <a:spcPct val="20000"/>
        </a:spcBef>
        <a:spcAft>
          <a:spcPct val="0"/>
        </a:spcAft>
        <a:buChar char="»"/>
        <a:defRPr sz="1500">
          <a:solidFill>
            <a:schemeClr val="tx1"/>
          </a:solidFill>
          <a:latin typeface="+mn-lt"/>
        </a:defRPr>
      </a:lvl8pPr>
      <a:lvl9pPr marL="2914650" indent="-171450" algn="l" rtl="0" fontAlgn="base">
        <a:spcBef>
          <a:spcPct val="20000"/>
        </a:spcBef>
        <a:spcAft>
          <a:spcPct val="0"/>
        </a:spcAft>
        <a:buChar char="»"/>
        <a:defRPr sz="1500">
          <a:solidFill>
            <a:schemeClr val="tx1"/>
          </a:solidFill>
          <a:latin typeface="+mn-lt"/>
        </a:defRPr>
      </a:lvl9pPr>
    </p:bodyStyle>
    <p:otherStyle>
      <a:defPPr>
        <a:defRPr lang="cs-CZ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0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0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30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10.png"/><Relationship Id="rId4" Type="http://schemas.openxmlformats.org/officeDocument/2006/relationships/image" Target="../media/image5.emf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3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2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5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5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5.e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4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7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5.emf"/><Relationship Id="rId5" Type="http://schemas.openxmlformats.org/officeDocument/2006/relationships/oleObject" Target="../embeddings/oleObject4.bin"/><Relationship Id="rId4" Type="http://schemas.openxmlformats.org/officeDocument/2006/relationships/image" Target="../media/image4.em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3124A34-71DF-4A7A-8787-5F2C8EB0356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/>
              <a:t>Sítě</a:t>
            </a:r>
            <a:r>
              <a:rPr lang="en-US" dirty="0"/>
              <a:t> VN </a:t>
            </a:r>
            <a:r>
              <a:rPr lang="cs-CZ" dirty="0"/>
              <a:t>a</a:t>
            </a:r>
            <a:r>
              <a:rPr lang="en-US" dirty="0"/>
              <a:t> </a:t>
            </a:r>
            <a:r>
              <a:rPr lang="cs-CZ" dirty="0"/>
              <a:t>VVN</a:t>
            </a:r>
            <a:br>
              <a:rPr lang="cs-CZ" dirty="0"/>
            </a:br>
            <a:r>
              <a:rPr lang="en-US" dirty="0"/>
              <a:t>E</a:t>
            </a:r>
            <a:r>
              <a:rPr lang="cs-CZ" dirty="0"/>
              <a:t>G</a:t>
            </a:r>
            <a:r>
              <a:rPr lang="en-US" dirty="0"/>
              <a:t>.</a:t>
            </a:r>
            <a:r>
              <a:rPr lang="cs-CZ" dirty="0"/>
              <a:t>D</a:t>
            </a:r>
            <a:r>
              <a:rPr lang="en-US" dirty="0"/>
              <a:t> </a:t>
            </a:r>
            <a:r>
              <a:rPr lang="cs-CZ" dirty="0"/>
              <a:t>a.s.</a:t>
            </a:r>
            <a:endParaRPr lang="en-US" dirty="0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5A10C6A8-BB57-4215-B45A-8C21EB724F0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/>
              <a:t>Způsoby provozování a minimální požadavky pro chránění s</a:t>
            </a:r>
            <a:r>
              <a:rPr lang="en-US" dirty="0" err="1"/>
              <a:t>ít</a:t>
            </a:r>
            <a:r>
              <a:rPr lang="cs-CZ" dirty="0"/>
              <a:t>í</a:t>
            </a:r>
            <a:r>
              <a:rPr lang="en-US" dirty="0"/>
              <a:t> VN </a:t>
            </a:r>
            <a:r>
              <a:rPr lang="cs-CZ" dirty="0"/>
              <a:t>a VVN</a:t>
            </a:r>
            <a:r>
              <a:rPr lang="en-US" dirty="0"/>
              <a:t> E</a:t>
            </a:r>
            <a:r>
              <a:rPr lang="cs-CZ" dirty="0"/>
              <a:t>G</a:t>
            </a:r>
            <a:r>
              <a:rPr lang="en-US" dirty="0"/>
              <a:t>.</a:t>
            </a:r>
            <a:r>
              <a:rPr lang="cs-CZ" dirty="0"/>
              <a:t>D a.s.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654654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altLang="cs-CZ" sz="1800">
                <a:solidFill>
                  <a:srgbClr val="FF0000"/>
                </a:solidFill>
              </a:rPr>
              <a:t>Zhášená síť – zemní spojení v L1- vyladěno</a:t>
            </a:r>
          </a:p>
        </p:txBody>
      </p:sp>
      <p:sp>
        <p:nvSpPr>
          <p:cNvPr id="9219" name="Line 7"/>
          <p:cNvSpPr>
            <a:spLocks noChangeShapeType="1"/>
          </p:cNvSpPr>
          <p:nvPr/>
        </p:nvSpPr>
        <p:spPr bwMode="auto">
          <a:xfrm flipH="1" flipV="1">
            <a:off x="3492103" y="1491853"/>
            <a:ext cx="1079897" cy="1079897"/>
          </a:xfrm>
          <a:prstGeom prst="line">
            <a:avLst/>
          </a:prstGeom>
          <a:noFill/>
          <a:ln w="9525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9220" name="Line 8"/>
          <p:cNvSpPr>
            <a:spLocks noChangeShapeType="1"/>
          </p:cNvSpPr>
          <p:nvPr/>
        </p:nvSpPr>
        <p:spPr bwMode="auto">
          <a:xfrm flipV="1">
            <a:off x="4572001" y="1491853"/>
            <a:ext cx="1079897" cy="1079897"/>
          </a:xfrm>
          <a:prstGeom prst="line">
            <a:avLst/>
          </a:prstGeom>
          <a:noFill/>
          <a:ln w="9525" cap="rnd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9221" name="Line 9"/>
          <p:cNvSpPr>
            <a:spLocks noChangeShapeType="1"/>
          </p:cNvSpPr>
          <p:nvPr/>
        </p:nvSpPr>
        <p:spPr bwMode="auto">
          <a:xfrm>
            <a:off x="4572000" y="2571750"/>
            <a:ext cx="0" cy="1053704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9222" name="Line 10"/>
          <p:cNvSpPr>
            <a:spLocks noChangeShapeType="1"/>
          </p:cNvSpPr>
          <p:nvPr/>
        </p:nvSpPr>
        <p:spPr bwMode="auto">
          <a:xfrm flipH="1">
            <a:off x="4572001" y="1491854"/>
            <a:ext cx="1079897" cy="2133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9223" name="Line 11"/>
          <p:cNvSpPr>
            <a:spLocks noChangeShapeType="1"/>
          </p:cNvSpPr>
          <p:nvPr/>
        </p:nvSpPr>
        <p:spPr bwMode="auto">
          <a:xfrm flipH="1" flipV="1">
            <a:off x="3492103" y="1491854"/>
            <a:ext cx="1079897" cy="2133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9224" name="Line 12"/>
          <p:cNvSpPr>
            <a:spLocks noChangeShapeType="1"/>
          </p:cNvSpPr>
          <p:nvPr/>
        </p:nvSpPr>
        <p:spPr bwMode="auto">
          <a:xfrm>
            <a:off x="3492104" y="1491854"/>
            <a:ext cx="2159794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9225" name="Line 13"/>
          <p:cNvSpPr>
            <a:spLocks noChangeShapeType="1"/>
          </p:cNvSpPr>
          <p:nvPr/>
        </p:nvSpPr>
        <p:spPr bwMode="auto">
          <a:xfrm>
            <a:off x="4625578" y="3652838"/>
            <a:ext cx="594122" cy="431006"/>
          </a:xfrm>
          <a:prstGeom prst="line">
            <a:avLst/>
          </a:prstGeom>
          <a:noFill/>
          <a:ln w="15875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9226" name="Line 14"/>
          <p:cNvSpPr>
            <a:spLocks noChangeShapeType="1"/>
          </p:cNvSpPr>
          <p:nvPr/>
        </p:nvSpPr>
        <p:spPr bwMode="auto">
          <a:xfrm flipV="1">
            <a:off x="4625578" y="3219451"/>
            <a:ext cx="594122" cy="432197"/>
          </a:xfrm>
          <a:prstGeom prst="line">
            <a:avLst/>
          </a:prstGeom>
          <a:noFill/>
          <a:ln w="15875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9227" name="Line 15"/>
          <p:cNvSpPr>
            <a:spLocks noChangeShapeType="1"/>
          </p:cNvSpPr>
          <p:nvPr/>
        </p:nvSpPr>
        <p:spPr bwMode="auto">
          <a:xfrm>
            <a:off x="5193506" y="3219451"/>
            <a:ext cx="485775" cy="432197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9228" name="Line 16"/>
          <p:cNvSpPr>
            <a:spLocks noChangeShapeType="1"/>
          </p:cNvSpPr>
          <p:nvPr/>
        </p:nvSpPr>
        <p:spPr bwMode="auto">
          <a:xfrm flipV="1">
            <a:off x="5220891" y="3651647"/>
            <a:ext cx="485775" cy="404813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9229" name="Line 17"/>
          <p:cNvSpPr>
            <a:spLocks noChangeShapeType="1"/>
          </p:cNvSpPr>
          <p:nvPr/>
        </p:nvSpPr>
        <p:spPr bwMode="auto">
          <a:xfrm>
            <a:off x="4626769" y="3651647"/>
            <a:ext cx="1079897" cy="0"/>
          </a:xfrm>
          <a:prstGeom prst="line">
            <a:avLst/>
          </a:prstGeom>
          <a:noFill/>
          <a:ln w="31750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9230" name="Line 18"/>
          <p:cNvSpPr>
            <a:spLocks noChangeShapeType="1"/>
          </p:cNvSpPr>
          <p:nvPr/>
        </p:nvSpPr>
        <p:spPr bwMode="auto">
          <a:xfrm flipH="1">
            <a:off x="3437335" y="3651647"/>
            <a:ext cx="1079897" cy="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9231" name="Line 19"/>
          <p:cNvSpPr>
            <a:spLocks noChangeShapeType="1"/>
          </p:cNvSpPr>
          <p:nvPr/>
        </p:nvSpPr>
        <p:spPr bwMode="auto">
          <a:xfrm>
            <a:off x="3464719" y="3679031"/>
            <a:ext cx="0" cy="16192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9232" name="Line 20"/>
          <p:cNvSpPr>
            <a:spLocks noChangeShapeType="1"/>
          </p:cNvSpPr>
          <p:nvPr/>
        </p:nvSpPr>
        <p:spPr bwMode="auto">
          <a:xfrm>
            <a:off x="4572000" y="3679031"/>
            <a:ext cx="0" cy="296466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9233" name="Line 21"/>
          <p:cNvSpPr>
            <a:spLocks noChangeShapeType="1"/>
          </p:cNvSpPr>
          <p:nvPr/>
        </p:nvSpPr>
        <p:spPr bwMode="auto">
          <a:xfrm>
            <a:off x="4437460" y="3975497"/>
            <a:ext cx="27027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9234" name="Line 22"/>
          <p:cNvSpPr>
            <a:spLocks noChangeShapeType="1"/>
          </p:cNvSpPr>
          <p:nvPr/>
        </p:nvSpPr>
        <p:spPr bwMode="auto">
          <a:xfrm flipV="1">
            <a:off x="4517232" y="4083844"/>
            <a:ext cx="10834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9235" name="Text Box 23"/>
          <p:cNvSpPr txBox="1">
            <a:spLocks noChangeArrowheads="1"/>
          </p:cNvSpPr>
          <p:nvPr/>
        </p:nvSpPr>
        <p:spPr bwMode="auto">
          <a:xfrm>
            <a:off x="4502944" y="4099322"/>
            <a:ext cx="280846" cy="3000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defTabSz="685800" eaLnBrk="1" fontAlgn="base" hangingPunct="1">
              <a:spcBef>
                <a:spcPct val="0"/>
              </a:spcBef>
              <a:spcAft>
                <a:spcPct val="0"/>
              </a:spcAft>
              <a:buNone/>
            </a:pPr>
            <a:r>
              <a:rPr lang="cs-CZ" altLang="cs-CZ" sz="1350">
                <a:solidFill>
                  <a:srgbClr val="000000"/>
                </a:solidFill>
              </a:rPr>
              <a:t>1</a:t>
            </a:r>
          </a:p>
        </p:txBody>
      </p:sp>
      <p:sp>
        <p:nvSpPr>
          <p:cNvPr id="9236" name="Text Box 24"/>
          <p:cNvSpPr txBox="1">
            <a:spLocks noChangeArrowheads="1"/>
          </p:cNvSpPr>
          <p:nvPr/>
        </p:nvSpPr>
        <p:spPr bwMode="auto">
          <a:xfrm>
            <a:off x="3125391" y="1263253"/>
            <a:ext cx="280846" cy="3000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defTabSz="685800" eaLnBrk="1" fontAlgn="base" hangingPunct="1">
              <a:spcBef>
                <a:spcPct val="0"/>
              </a:spcBef>
              <a:spcAft>
                <a:spcPct val="0"/>
              </a:spcAft>
              <a:buNone/>
            </a:pPr>
            <a:r>
              <a:rPr lang="cs-CZ" altLang="cs-CZ" sz="1350">
                <a:solidFill>
                  <a:srgbClr val="000000"/>
                </a:solidFill>
              </a:rPr>
              <a:t>2</a:t>
            </a:r>
          </a:p>
        </p:txBody>
      </p:sp>
      <p:sp>
        <p:nvSpPr>
          <p:cNvPr id="9237" name="Text Box 25"/>
          <p:cNvSpPr txBox="1">
            <a:spLocks noChangeArrowheads="1"/>
          </p:cNvSpPr>
          <p:nvPr/>
        </p:nvSpPr>
        <p:spPr bwMode="auto">
          <a:xfrm>
            <a:off x="5732860" y="1275160"/>
            <a:ext cx="280846" cy="3000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defTabSz="685800" eaLnBrk="1" fontAlgn="base" hangingPunct="1">
              <a:spcBef>
                <a:spcPct val="0"/>
              </a:spcBef>
              <a:spcAft>
                <a:spcPct val="0"/>
              </a:spcAft>
              <a:buNone/>
            </a:pPr>
            <a:r>
              <a:rPr lang="cs-CZ" altLang="cs-CZ" sz="1350">
                <a:solidFill>
                  <a:srgbClr val="000000"/>
                </a:solidFill>
              </a:rPr>
              <a:t>3</a:t>
            </a:r>
          </a:p>
        </p:txBody>
      </p:sp>
      <p:sp>
        <p:nvSpPr>
          <p:cNvPr id="9239" name="Text Box 27"/>
          <p:cNvSpPr txBox="1">
            <a:spLocks noChangeArrowheads="1"/>
          </p:cNvSpPr>
          <p:nvPr/>
        </p:nvSpPr>
        <p:spPr bwMode="auto">
          <a:xfrm>
            <a:off x="6068617" y="2992042"/>
            <a:ext cx="1944763" cy="5078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defTabSz="685800" eaLnBrk="1" fontAlgn="base" hangingPunct="1">
              <a:spcBef>
                <a:spcPct val="0"/>
              </a:spcBef>
              <a:spcAft>
                <a:spcPct val="0"/>
              </a:spcAft>
              <a:buNone/>
            </a:pPr>
            <a:r>
              <a:rPr lang="cs-CZ" altLang="cs-CZ" sz="1350" dirty="0">
                <a:solidFill>
                  <a:srgbClr val="FF0000"/>
                </a:solidFill>
              </a:rPr>
              <a:t>Kapacitní proud oblasti</a:t>
            </a:r>
          </a:p>
          <a:p>
            <a:pPr defTabSz="685800" eaLnBrk="1" fontAlgn="base" hangingPunct="1">
              <a:spcBef>
                <a:spcPct val="0"/>
              </a:spcBef>
              <a:spcAft>
                <a:spcPct val="0"/>
              </a:spcAft>
              <a:buNone/>
            </a:pPr>
            <a:r>
              <a:rPr lang="el-GR" sz="1350" dirty="0">
                <a:solidFill>
                  <a:srgbClr val="FF0000"/>
                </a:solidFill>
              </a:rPr>
              <a:t>Σ</a:t>
            </a:r>
            <a:r>
              <a:rPr lang="cs-CZ" sz="1350" dirty="0">
                <a:solidFill>
                  <a:srgbClr val="FF0000"/>
                </a:solidFill>
              </a:rPr>
              <a:t>I</a:t>
            </a:r>
            <a:r>
              <a:rPr lang="cs-CZ" sz="1350" baseline="-25000" dirty="0">
                <a:solidFill>
                  <a:srgbClr val="FF0000"/>
                </a:solidFill>
              </a:rPr>
              <a:t>CL23</a:t>
            </a:r>
          </a:p>
        </p:txBody>
      </p:sp>
      <p:sp>
        <p:nvSpPr>
          <p:cNvPr id="9240" name="Line 28"/>
          <p:cNvSpPr>
            <a:spLocks noChangeShapeType="1"/>
          </p:cNvSpPr>
          <p:nvPr/>
        </p:nvSpPr>
        <p:spPr bwMode="auto">
          <a:xfrm flipH="1" flipV="1">
            <a:off x="3113485" y="3327798"/>
            <a:ext cx="648890" cy="21550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9241" name="Text Box 29"/>
          <p:cNvSpPr txBox="1">
            <a:spLocks noChangeArrowheads="1"/>
          </p:cNvSpPr>
          <p:nvPr/>
        </p:nvSpPr>
        <p:spPr bwMode="auto">
          <a:xfrm>
            <a:off x="1587103" y="3073003"/>
            <a:ext cx="2249334" cy="3000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defTabSz="685800" eaLnBrk="1" fontAlgn="base" hangingPunct="1">
              <a:spcBef>
                <a:spcPct val="0"/>
              </a:spcBef>
              <a:spcAft>
                <a:spcPct val="0"/>
              </a:spcAft>
              <a:buNone/>
            </a:pPr>
            <a:r>
              <a:rPr lang="cs-CZ" altLang="cs-CZ" sz="1350" dirty="0">
                <a:solidFill>
                  <a:srgbClr val="0000FF"/>
                </a:solidFill>
              </a:rPr>
              <a:t>Induktivní proud tlumivky I</a:t>
            </a:r>
            <a:r>
              <a:rPr lang="cs-CZ" altLang="cs-CZ" sz="1350" baseline="-25000" dirty="0">
                <a:solidFill>
                  <a:srgbClr val="0000FF"/>
                </a:solidFill>
              </a:rPr>
              <a:t>L</a:t>
            </a:r>
            <a:endParaRPr lang="cs-CZ" altLang="cs-CZ" sz="1350" dirty="0">
              <a:solidFill>
                <a:srgbClr val="0000FF"/>
              </a:solidFill>
            </a:endParaRPr>
          </a:p>
        </p:txBody>
      </p:sp>
      <p:sp>
        <p:nvSpPr>
          <p:cNvPr id="9242" name="Line 30"/>
          <p:cNvSpPr>
            <a:spLocks noChangeShapeType="1"/>
          </p:cNvSpPr>
          <p:nvPr/>
        </p:nvSpPr>
        <p:spPr bwMode="auto">
          <a:xfrm flipH="1">
            <a:off x="2759870" y="3868341"/>
            <a:ext cx="673894" cy="297656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9243" name="Text Box 31"/>
          <p:cNvSpPr txBox="1">
            <a:spLocks noChangeArrowheads="1"/>
          </p:cNvSpPr>
          <p:nvPr/>
        </p:nvSpPr>
        <p:spPr bwMode="auto">
          <a:xfrm>
            <a:off x="1413272" y="4148137"/>
            <a:ext cx="2024063" cy="3000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defTabSz="685800" eaLnBrk="1" fontAlgn="base" hangingPunct="1">
              <a:spcBef>
                <a:spcPct val="0"/>
              </a:spcBef>
              <a:spcAft>
                <a:spcPct val="0"/>
              </a:spcAft>
              <a:buNone/>
            </a:pPr>
            <a:r>
              <a:rPr lang="cs-CZ" altLang="cs-CZ" sz="1350" dirty="0">
                <a:solidFill>
                  <a:srgbClr val="000000"/>
                </a:solidFill>
              </a:rPr>
              <a:t>činný proud oblasti I</a:t>
            </a:r>
            <a:r>
              <a:rPr lang="cs-CZ" altLang="cs-CZ" sz="1350" baseline="-25000" dirty="0">
                <a:solidFill>
                  <a:srgbClr val="000000"/>
                </a:solidFill>
              </a:rPr>
              <a:t>W</a:t>
            </a:r>
            <a:endParaRPr lang="cs-CZ" altLang="cs-CZ" sz="1350" dirty="0">
              <a:solidFill>
                <a:srgbClr val="000000"/>
              </a:solidFill>
            </a:endParaRPr>
          </a:p>
        </p:txBody>
      </p:sp>
      <p:sp>
        <p:nvSpPr>
          <p:cNvPr id="9244" name="Text Box 32"/>
          <p:cNvSpPr txBox="1">
            <a:spLocks noChangeArrowheads="1"/>
          </p:cNvSpPr>
          <p:nvPr/>
        </p:nvSpPr>
        <p:spPr bwMode="auto">
          <a:xfrm>
            <a:off x="6137673" y="1545432"/>
            <a:ext cx="1742785" cy="7155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defTabSz="685800" eaLnBrk="1" fontAlgn="base" hangingPunct="1">
              <a:spcBef>
                <a:spcPct val="0"/>
              </a:spcBef>
              <a:spcAft>
                <a:spcPct val="0"/>
              </a:spcAft>
              <a:buNone/>
            </a:pPr>
            <a:r>
              <a:rPr lang="cs-CZ" altLang="cs-CZ" sz="1350">
                <a:solidFill>
                  <a:srgbClr val="000000"/>
                </a:solidFill>
              </a:rPr>
              <a:t>Napětí L2-E a L3-E </a:t>
            </a:r>
          </a:p>
          <a:p>
            <a:pPr defTabSz="685800" eaLnBrk="1" fontAlgn="base" hangingPunct="1">
              <a:spcBef>
                <a:spcPct val="0"/>
              </a:spcBef>
              <a:spcAft>
                <a:spcPct val="0"/>
              </a:spcAft>
              <a:buNone/>
            </a:pPr>
            <a:r>
              <a:rPr lang="cs-CZ" altLang="cs-CZ" sz="1350">
                <a:solidFill>
                  <a:srgbClr val="000000"/>
                </a:solidFill>
              </a:rPr>
              <a:t>vzroste na sdružené</a:t>
            </a:r>
          </a:p>
          <a:p>
            <a:pPr defTabSz="685800" eaLnBrk="1" fontAlgn="base" hangingPunct="1">
              <a:spcBef>
                <a:spcPct val="0"/>
              </a:spcBef>
              <a:spcAft>
                <a:spcPct val="0"/>
              </a:spcAft>
              <a:buNone/>
            </a:pPr>
            <a:endParaRPr lang="cs-CZ" altLang="cs-CZ" sz="1350">
              <a:solidFill>
                <a:srgbClr val="000000"/>
              </a:solidFill>
            </a:endParaRPr>
          </a:p>
        </p:txBody>
      </p:sp>
      <p:sp>
        <p:nvSpPr>
          <p:cNvPr id="9245" name="Text Box 33"/>
          <p:cNvSpPr txBox="1">
            <a:spLocks noChangeArrowheads="1"/>
          </p:cNvSpPr>
          <p:nvPr/>
        </p:nvSpPr>
        <p:spPr bwMode="auto">
          <a:xfrm>
            <a:off x="6137673" y="1140619"/>
            <a:ext cx="1771639" cy="3000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defTabSz="685800" eaLnBrk="1" fontAlgn="base" hangingPunct="1">
              <a:spcBef>
                <a:spcPct val="0"/>
              </a:spcBef>
              <a:spcAft>
                <a:spcPct val="0"/>
              </a:spcAft>
              <a:buNone/>
            </a:pPr>
            <a:r>
              <a:rPr lang="cs-CZ" altLang="cs-CZ" sz="1350">
                <a:solidFill>
                  <a:srgbClr val="000000"/>
                </a:solidFill>
              </a:rPr>
              <a:t>Napětí L1-E jde na 0</a:t>
            </a:r>
          </a:p>
        </p:txBody>
      </p:sp>
      <p:sp>
        <p:nvSpPr>
          <p:cNvPr id="9246" name="Text Box 34"/>
          <p:cNvSpPr txBox="1">
            <a:spLocks noChangeArrowheads="1"/>
          </p:cNvSpPr>
          <p:nvPr/>
        </p:nvSpPr>
        <p:spPr bwMode="auto">
          <a:xfrm>
            <a:off x="6042423" y="2370535"/>
            <a:ext cx="1829347" cy="5078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defTabSz="685800" eaLnBrk="1" fontAlgn="base" hangingPunct="1">
              <a:spcBef>
                <a:spcPct val="0"/>
              </a:spcBef>
              <a:spcAft>
                <a:spcPct val="0"/>
              </a:spcAft>
              <a:buNone/>
            </a:pPr>
            <a:r>
              <a:rPr lang="cs-CZ" altLang="cs-CZ" sz="1350">
                <a:solidFill>
                  <a:srgbClr val="000000"/>
                </a:solidFill>
              </a:rPr>
              <a:t>Na tlumivce se objeví</a:t>
            </a:r>
          </a:p>
          <a:p>
            <a:pPr defTabSz="685800" eaLnBrk="1" fontAlgn="base" hangingPunct="1">
              <a:spcBef>
                <a:spcPct val="0"/>
              </a:spcBef>
              <a:spcAft>
                <a:spcPct val="0"/>
              </a:spcAft>
              <a:buNone/>
            </a:pPr>
            <a:r>
              <a:rPr lang="cs-CZ" altLang="cs-CZ" sz="1350">
                <a:solidFill>
                  <a:srgbClr val="000000"/>
                </a:solidFill>
              </a:rPr>
              <a:t>fázové napětí</a:t>
            </a:r>
          </a:p>
        </p:txBody>
      </p:sp>
      <p:sp>
        <p:nvSpPr>
          <p:cNvPr id="9247" name="Text Box 35"/>
          <p:cNvSpPr txBox="1">
            <a:spLocks noChangeArrowheads="1"/>
          </p:cNvSpPr>
          <p:nvPr/>
        </p:nvSpPr>
        <p:spPr bwMode="auto">
          <a:xfrm>
            <a:off x="4572001" y="2571750"/>
            <a:ext cx="550151" cy="3000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defTabSz="685800" eaLnBrk="1" fontAlgn="base" hangingPunct="1">
              <a:spcBef>
                <a:spcPct val="0"/>
              </a:spcBef>
              <a:spcAft>
                <a:spcPct val="0"/>
              </a:spcAft>
              <a:buNone/>
            </a:pPr>
            <a:r>
              <a:rPr lang="cs-CZ" altLang="cs-CZ" sz="1350">
                <a:solidFill>
                  <a:srgbClr val="0000FF"/>
                </a:solidFill>
              </a:rPr>
              <a:t>UNE</a:t>
            </a:r>
          </a:p>
        </p:txBody>
      </p:sp>
      <p:sp>
        <p:nvSpPr>
          <p:cNvPr id="9248" name="Text Box 37"/>
          <p:cNvSpPr txBox="1">
            <a:spLocks noChangeArrowheads="1"/>
          </p:cNvSpPr>
          <p:nvPr/>
        </p:nvSpPr>
        <p:spPr bwMode="auto">
          <a:xfrm>
            <a:off x="1532335" y="4504135"/>
            <a:ext cx="6468665" cy="5078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defTabSz="6858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cs-CZ" altLang="cs-CZ" sz="1350" dirty="0">
                <a:solidFill>
                  <a:srgbClr val="000000"/>
                </a:solidFill>
              </a:rPr>
              <a:t>IL = IC, místem poruchy teče proud daný pouze činným odporem tlumivky </a:t>
            </a:r>
          </a:p>
          <a:p>
            <a:pPr defTabSz="6858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cs-CZ" altLang="cs-CZ" sz="1350" dirty="0">
                <a:solidFill>
                  <a:srgbClr val="000000"/>
                </a:solidFill>
              </a:rPr>
              <a:t>V EG.D </a:t>
            </a:r>
            <a:r>
              <a:rPr lang="cs-CZ" altLang="cs-CZ" sz="1350" dirty="0" err="1">
                <a:solidFill>
                  <a:srgbClr val="000000"/>
                </a:solidFill>
              </a:rPr>
              <a:t>podlaďujeme</a:t>
            </a:r>
            <a:r>
              <a:rPr lang="cs-CZ" altLang="cs-CZ" sz="1350" dirty="0">
                <a:solidFill>
                  <a:srgbClr val="000000"/>
                </a:solidFill>
              </a:rPr>
              <a:t> o 2 až 4 % z IL při naladěné tlumivce</a:t>
            </a:r>
          </a:p>
        </p:txBody>
      </p:sp>
      <p:sp>
        <p:nvSpPr>
          <p:cNvPr id="2" name="TextovéPole 1"/>
          <p:cNvSpPr txBox="1"/>
          <p:nvPr/>
        </p:nvSpPr>
        <p:spPr>
          <a:xfrm>
            <a:off x="5219700" y="2907328"/>
            <a:ext cx="444352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r>
              <a:rPr lang="cs-CZ" sz="1350" dirty="0">
                <a:solidFill>
                  <a:srgbClr val="000000"/>
                </a:solidFill>
                <a:latin typeface="Arial" charset="0"/>
              </a:rPr>
              <a:t>I</a:t>
            </a:r>
            <a:r>
              <a:rPr lang="cs-CZ" sz="1350" baseline="-25000" dirty="0">
                <a:solidFill>
                  <a:srgbClr val="000000"/>
                </a:solidFill>
                <a:latin typeface="Arial" charset="0"/>
              </a:rPr>
              <a:t>CL2</a:t>
            </a:r>
          </a:p>
        </p:txBody>
      </p:sp>
      <p:sp>
        <p:nvSpPr>
          <p:cNvPr id="34" name="TextovéPole 33"/>
          <p:cNvSpPr txBox="1"/>
          <p:nvPr/>
        </p:nvSpPr>
        <p:spPr>
          <a:xfrm>
            <a:off x="5254913" y="4097357"/>
            <a:ext cx="444352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r>
              <a:rPr lang="cs-CZ" sz="1350" dirty="0">
                <a:solidFill>
                  <a:srgbClr val="000000"/>
                </a:solidFill>
                <a:latin typeface="Arial" charset="0"/>
              </a:rPr>
              <a:t>I</a:t>
            </a:r>
            <a:r>
              <a:rPr lang="cs-CZ" sz="1350" baseline="-25000" dirty="0">
                <a:solidFill>
                  <a:srgbClr val="000000"/>
                </a:solidFill>
                <a:latin typeface="Arial" charset="0"/>
              </a:rPr>
              <a:t>CL3</a:t>
            </a:r>
          </a:p>
        </p:txBody>
      </p:sp>
      <p:cxnSp>
        <p:nvCxnSpPr>
          <p:cNvPr id="4" name="Přímá spojnice se šipkou 3"/>
          <p:cNvCxnSpPr>
            <a:stCxn id="9239" idx="1"/>
          </p:cNvCxnSpPr>
          <p:nvPr/>
        </p:nvCxnSpPr>
        <p:spPr>
          <a:xfrm flipH="1">
            <a:off x="5706666" y="3245958"/>
            <a:ext cx="361951" cy="297342"/>
          </a:xfrm>
          <a:prstGeom prst="straightConnector1">
            <a:avLst/>
          </a:prstGeom>
          <a:ln w="158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altLang="cs-CZ" sz="2100">
                <a:solidFill>
                  <a:srgbClr val="FF0000"/>
                </a:solidFill>
              </a:rPr>
              <a:t>Zhášená síť – zemní spojení v L1- přeladěno</a:t>
            </a:r>
          </a:p>
        </p:txBody>
      </p:sp>
      <p:sp>
        <p:nvSpPr>
          <p:cNvPr id="10243" name="Line 6"/>
          <p:cNvSpPr>
            <a:spLocks noChangeShapeType="1"/>
          </p:cNvSpPr>
          <p:nvPr/>
        </p:nvSpPr>
        <p:spPr bwMode="auto">
          <a:xfrm flipH="1" flipV="1">
            <a:off x="3492103" y="1491853"/>
            <a:ext cx="1079897" cy="107989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244" name="Line 7"/>
          <p:cNvSpPr>
            <a:spLocks noChangeShapeType="1"/>
          </p:cNvSpPr>
          <p:nvPr/>
        </p:nvSpPr>
        <p:spPr bwMode="auto">
          <a:xfrm flipV="1">
            <a:off x="4572001" y="1491853"/>
            <a:ext cx="1079897" cy="107989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245" name="Line 8"/>
          <p:cNvSpPr>
            <a:spLocks noChangeShapeType="1"/>
          </p:cNvSpPr>
          <p:nvPr/>
        </p:nvSpPr>
        <p:spPr bwMode="auto">
          <a:xfrm>
            <a:off x="4572000" y="2571750"/>
            <a:ext cx="0" cy="1053704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246" name="Line 9"/>
          <p:cNvSpPr>
            <a:spLocks noChangeShapeType="1"/>
          </p:cNvSpPr>
          <p:nvPr/>
        </p:nvSpPr>
        <p:spPr bwMode="auto">
          <a:xfrm flipH="1">
            <a:off x="4572001" y="1491854"/>
            <a:ext cx="1079897" cy="2133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247" name="Line 10"/>
          <p:cNvSpPr>
            <a:spLocks noChangeShapeType="1"/>
          </p:cNvSpPr>
          <p:nvPr/>
        </p:nvSpPr>
        <p:spPr bwMode="auto">
          <a:xfrm flipH="1" flipV="1">
            <a:off x="3492103" y="1491854"/>
            <a:ext cx="1079897" cy="2133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248" name="Line 11"/>
          <p:cNvSpPr>
            <a:spLocks noChangeShapeType="1"/>
          </p:cNvSpPr>
          <p:nvPr/>
        </p:nvSpPr>
        <p:spPr bwMode="auto">
          <a:xfrm>
            <a:off x="3492104" y="1491854"/>
            <a:ext cx="2159794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249" name="Line 12"/>
          <p:cNvSpPr>
            <a:spLocks noChangeShapeType="1"/>
          </p:cNvSpPr>
          <p:nvPr/>
        </p:nvSpPr>
        <p:spPr bwMode="auto">
          <a:xfrm>
            <a:off x="4572001" y="3625454"/>
            <a:ext cx="594122" cy="431006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250" name="Line 13"/>
          <p:cNvSpPr>
            <a:spLocks noChangeShapeType="1"/>
          </p:cNvSpPr>
          <p:nvPr/>
        </p:nvSpPr>
        <p:spPr bwMode="auto">
          <a:xfrm flipV="1">
            <a:off x="4572001" y="3193257"/>
            <a:ext cx="594122" cy="432197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251" name="Line 14"/>
          <p:cNvSpPr>
            <a:spLocks noChangeShapeType="1"/>
          </p:cNvSpPr>
          <p:nvPr/>
        </p:nvSpPr>
        <p:spPr bwMode="auto">
          <a:xfrm>
            <a:off x="5166122" y="3193257"/>
            <a:ext cx="485775" cy="432197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252" name="Line 15"/>
          <p:cNvSpPr>
            <a:spLocks noChangeShapeType="1"/>
          </p:cNvSpPr>
          <p:nvPr/>
        </p:nvSpPr>
        <p:spPr bwMode="auto">
          <a:xfrm flipV="1">
            <a:off x="5166122" y="3651647"/>
            <a:ext cx="485775" cy="404813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253" name="Line 16"/>
          <p:cNvSpPr>
            <a:spLocks noChangeShapeType="1"/>
          </p:cNvSpPr>
          <p:nvPr/>
        </p:nvSpPr>
        <p:spPr bwMode="auto">
          <a:xfrm>
            <a:off x="4572001" y="3651647"/>
            <a:ext cx="1079897" cy="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254" name="Line 17"/>
          <p:cNvSpPr>
            <a:spLocks noChangeShapeType="1"/>
          </p:cNvSpPr>
          <p:nvPr/>
        </p:nvSpPr>
        <p:spPr bwMode="auto">
          <a:xfrm flipH="1">
            <a:off x="2870598" y="3651647"/>
            <a:ext cx="1701403" cy="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255" name="Line 18"/>
          <p:cNvSpPr>
            <a:spLocks noChangeShapeType="1"/>
          </p:cNvSpPr>
          <p:nvPr/>
        </p:nvSpPr>
        <p:spPr bwMode="auto">
          <a:xfrm>
            <a:off x="3950494" y="3651647"/>
            <a:ext cx="0" cy="16192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256" name="Line 19"/>
          <p:cNvSpPr>
            <a:spLocks noChangeShapeType="1"/>
          </p:cNvSpPr>
          <p:nvPr/>
        </p:nvSpPr>
        <p:spPr bwMode="auto">
          <a:xfrm>
            <a:off x="4572000" y="3732610"/>
            <a:ext cx="0" cy="2428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257" name="Line 20"/>
          <p:cNvSpPr>
            <a:spLocks noChangeShapeType="1"/>
          </p:cNvSpPr>
          <p:nvPr/>
        </p:nvSpPr>
        <p:spPr bwMode="auto">
          <a:xfrm>
            <a:off x="4437460" y="3975497"/>
            <a:ext cx="27027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258" name="Line 21"/>
          <p:cNvSpPr>
            <a:spLocks noChangeShapeType="1"/>
          </p:cNvSpPr>
          <p:nvPr/>
        </p:nvSpPr>
        <p:spPr bwMode="auto">
          <a:xfrm flipV="1">
            <a:off x="4517232" y="4083844"/>
            <a:ext cx="10834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259" name="Text Box 22"/>
          <p:cNvSpPr txBox="1">
            <a:spLocks noChangeArrowheads="1"/>
          </p:cNvSpPr>
          <p:nvPr/>
        </p:nvSpPr>
        <p:spPr bwMode="auto">
          <a:xfrm>
            <a:off x="4502944" y="4099322"/>
            <a:ext cx="280846" cy="3000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defTabSz="685800" eaLnBrk="1" fontAlgn="base" hangingPunct="1">
              <a:spcBef>
                <a:spcPct val="0"/>
              </a:spcBef>
              <a:spcAft>
                <a:spcPct val="0"/>
              </a:spcAft>
              <a:buNone/>
            </a:pPr>
            <a:r>
              <a:rPr lang="cs-CZ" altLang="cs-CZ" sz="1350">
                <a:solidFill>
                  <a:srgbClr val="000000"/>
                </a:solidFill>
              </a:rPr>
              <a:t>1</a:t>
            </a:r>
          </a:p>
        </p:txBody>
      </p:sp>
      <p:sp>
        <p:nvSpPr>
          <p:cNvPr id="10260" name="Text Box 23"/>
          <p:cNvSpPr txBox="1">
            <a:spLocks noChangeArrowheads="1"/>
          </p:cNvSpPr>
          <p:nvPr/>
        </p:nvSpPr>
        <p:spPr bwMode="auto">
          <a:xfrm>
            <a:off x="3125391" y="1263253"/>
            <a:ext cx="280846" cy="3000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defTabSz="685800" eaLnBrk="1" fontAlgn="base" hangingPunct="1">
              <a:spcBef>
                <a:spcPct val="0"/>
              </a:spcBef>
              <a:spcAft>
                <a:spcPct val="0"/>
              </a:spcAft>
              <a:buNone/>
            </a:pPr>
            <a:r>
              <a:rPr lang="cs-CZ" altLang="cs-CZ" sz="1350">
                <a:solidFill>
                  <a:srgbClr val="000000"/>
                </a:solidFill>
              </a:rPr>
              <a:t>2</a:t>
            </a:r>
          </a:p>
        </p:txBody>
      </p:sp>
      <p:sp>
        <p:nvSpPr>
          <p:cNvPr id="10261" name="Text Box 24"/>
          <p:cNvSpPr txBox="1">
            <a:spLocks noChangeArrowheads="1"/>
          </p:cNvSpPr>
          <p:nvPr/>
        </p:nvSpPr>
        <p:spPr bwMode="auto">
          <a:xfrm>
            <a:off x="5732860" y="1275160"/>
            <a:ext cx="280846" cy="3000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defTabSz="685800" eaLnBrk="1" fontAlgn="base" hangingPunct="1">
              <a:spcBef>
                <a:spcPct val="0"/>
              </a:spcBef>
              <a:spcAft>
                <a:spcPct val="0"/>
              </a:spcAft>
              <a:buNone/>
            </a:pPr>
            <a:r>
              <a:rPr lang="cs-CZ" altLang="cs-CZ" sz="1350">
                <a:solidFill>
                  <a:srgbClr val="000000"/>
                </a:solidFill>
              </a:rPr>
              <a:t>3</a:t>
            </a:r>
          </a:p>
        </p:txBody>
      </p:sp>
      <p:sp>
        <p:nvSpPr>
          <p:cNvPr id="10262" name="Line 25"/>
          <p:cNvSpPr>
            <a:spLocks noChangeShapeType="1"/>
          </p:cNvSpPr>
          <p:nvPr/>
        </p:nvSpPr>
        <p:spPr bwMode="auto">
          <a:xfrm flipV="1">
            <a:off x="5355432" y="3193256"/>
            <a:ext cx="594122" cy="40481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263" name="Text Box 26"/>
          <p:cNvSpPr txBox="1">
            <a:spLocks noChangeArrowheads="1"/>
          </p:cNvSpPr>
          <p:nvPr/>
        </p:nvSpPr>
        <p:spPr bwMode="auto">
          <a:xfrm>
            <a:off x="6068617" y="2992041"/>
            <a:ext cx="1906291" cy="7155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defTabSz="685800" eaLnBrk="1" fontAlgn="base" hangingPunct="1">
              <a:spcBef>
                <a:spcPct val="0"/>
              </a:spcBef>
              <a:spcAft>
                <a:spcPct val="0"/>
              </a:spcAft>
              <a:buNone/>
            </a:pPr>
            <a:r>
              <a:rPr lang="cs-CZ" altLang="cs-CZ" sz="1350" dirty="0">
                <a:solidFill>
                  <a:srgbClr val="FF0000"/>
                </a:solidFill>
              </a:rPr>
              <a:t>Kapacitní proud </a:t>
            </a:r>
            <a:r>
              <a:rPr lang="cs-CZ" altLang="cs-CZ" sz="1350" dirty="0" err="1">
                <a:solidFill>
                  <a:srgbClr val="FF0000"/>
                </a:solidFill>
              </a:rPr>
              <a:t>oblati</a:t>
            </a:r>
            <a:r>
              <a:rPr lang="cs-CZ" altLang="cs-CZ" sz="1350" dirty="0">
                <a:solidFill>
                  <a:srgbClr val="FF0000"/>
                </a:solidFill>
              </a:rPr>
              <a:t>,</a:t>
            </a:r>
          </a:p>
          <a:p>
            <a:pPr defTabSz="685800" eaLnBrk="1" fontAlgn="base" hangingPunct="1">
              <a:spcBef>
                <a:spcPct val="0"/>
              </a:spcBef>
              <a:spcAft>
                <a:spcPct val="0"/>
              </a:spcAft>
              <a:buNone/>
            </a:pPr>
            <a:r>
              <a:rPr lang="cs-CZ" altLang="cs-CZ" sz="1350" dirty="0">
                <a:solidFill>
                  <a:srgbClr val="FF0000"/>
                </a:solidFill>
              </a:rPr>
              <a:t>nemění se je daný</a:t>
            </a:r>
          </a:p>
          <a:p>
            <a:pPr defTabSz="685800" eaLnBrk="1" fontAlgn="base" hangingPunct="1">
              <a:spcBef>
                <a:spcPct val="0"/>
              </a:spcBef>
              <a:spcAft>
                <a:spcPct val="0"/>
              </a:spcAft>
              <a:buNone/>
            </a:pPr>
            <a:r>
              <a:rPr lang="cs-CZ" altLang="cs-CZ" sz="1350" dirty="0">
                <a:solidFill>
                  <a:srgbClr val="FF0000"/>
                </a:solidFill>
              </a:rPr>
              <a:t>velikostí oblasti</a:t>
            </a:r>
          </a:p>
        </p:txBody>
      </p:sp>
      <p:sp>
        <p:nvSpPr>
          <p:cNvPr id="10264" name="Line 27"/>
          <p:cNvSpPr>
            <a:spLocks noChangeShapeType="1"/>
          </p:cNvSpPr>
          <p:nvPr/>
        </p:nvSpPr>
        <p:spPr bwMode="auto">
          <a:xfrm flipH="1" flipV="1">
            <a:off x="2195513" y="3436144"/>
            <a:ext cx="648891" cy="215504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265" name="Text Box 28"/>
          <p:cNvSpPr txBox="1">
            <a:spLocks noChangeArrowheads="1"/>
          </p:cNvSpPr>
          <p:nvPr/>
        </p:nvSpPr>
        <p:spPr bwMode="auto">
          <a:xfrm>
            <a:off x="1250157" y="3112294"/>
            <a:ext cx="2089033" cy="3000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defTabSz="685800" eaLnBrk="1" fontAlgn="base" hangingPunct="1">
              <a:spcBef>
                <a:spcPct val="0"/>
              </a:spcBef>
              <a:spcAft>
                <a:spcPct val="0"/>
              </a:spcAft>
              <a:buNone/>
            </a:pPr>
            <a:r>
              <a:rPr lang="cs-CZ" altLang="cs-CZ" sz="1350" dirty="0">
                <a:solidFill>
                  <a:srgbClr val="0000FF"/>
                </a:solidFill>
              </a:rPr>
              <a:t>Induktivní proud tlumivky</a:t>
            </a:r>
          </a:p>
        </p:txBody>
      </p:sp>
      <p:sp>
        <p:nvSpPr>
          <p:cNvPr id="10266" name="Line 29"/>
          <p:cNvSpPr>
            <a:spLocks noChangeShapeType="1"/>
          </p:cNvSpPr>
          <p:nvPr/>
        </p:nvSpPr>
        <p:spPr bwMode="auto">
          <a:xfrm flipH="1">
            <a:off x="2925367" y="3732610"/>
            <a:ext cx="944165" cy="378619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267" name="Text Box 30"/>
          <p:cNvSpPr txBox="1">
            <a:spLocks noChangeArrowheads="1"/>
          </p:cNvSpPr>
          <p:nvPr/>
        </p:nvSpPr>
        <p:spPr bwMode="auto">
          <a:xfrm>
            <a:off x="1143000" y="4111228"/>
            <a:ext cx="1727597" cy="3000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defTabSz="685800" eaLnBrk="1" fontAlgn="base" hangingPunct="1">
              <a:spcBef>
                <a:spcPct val="0"/>
              </a:spcBef>
              <a:spcAft>
                <a:spcPct val="0"/>
              </a:spcAft>
              <a:buNone/>
            </a:pPr>
            <a:r>
              <a:rPr lang="cs-CZ" altLang="cs-CZ" sz="1350" dirty="0">
                <a:solidFill>
                  <a:srgbClr val="000000"/>
                </a:solidFill>
              </a:rPr>
              <a:t>činný proud oblasti</a:t>
            </a:r>
          </a:p>
        </p:txBody>
      </p:sp>
      <p:sp>
        <p:nvSpPr>
          <p:cNvPr id="10268" name="Text Box 31"/>
          <p:cNvSpPr txBox="1">
            <a:spLocks noChangeArrowheads="1"/>
          </p:cNvSpPr>
          <p:nvPr/>
        </p:nvSpPr>
        <p:spPr bwMode="auto">
          <a:xfrm>
            <a:off x="6137673" y="1545432"/>
            <a:ext cx="1742785" cy="7155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defTabSz="685800" eaLnBrk="1" fontAlgn="base" hangingPunct="1">
              <a:spcBef>
                <a:spcPct val="0"/>
              </a:spcBef>
              <a:spcAft>
                <a:spcPct val="0"/>
              </a:spcAft>
              <a:buNone/>
            </a:pPr>
            <a:r>
              <a:rPr lang="cs-CZ" altLang="cs-CZ" sz="1350">
                <a:solidFill>
                  <a:srgbClr val="000000"/>
                </a:solidFill>
              </a:rPr>
              <a:t>Napětí L2-E a L3-E </a:t>
            </a:r>
          </a:p>
          <a:p>
            <a:pPr defTabSz="685800" eaLnBrk="1" fontAlgn="base" hangingPunct="1">
              <a:spcBef>
                <a:spcPct val="0"/>
              </a:spcBef>
              <a:spcAft>
                <a:spcPct val="0"/>
              </a:spcAft>
              <a:buNone/>
            </a:pPr>
            <a:r>
              <a:rPr lang="cs-CZ" altLang="cs-CZ" sz="1350">
                <a:solidFill>
                  <a:srgbClr val="000000"/>
                </a:solidFill>
              </a:rPr>
              <a:t>vzroste na sdružené</a:t>
            </a:r>
          </a:p>
          <a:p>
            <a:pPr defTabSz="685800" eaLnBrk="1" fontAlgn="base" hangingPunct="1">
              <a:spcBef>
                <a:spcPct val="0"/>
              </a:spcBef>
              <a:spcAft>
                <a:spcPct val="0"/>
              </a:spcAft>
              <a:buNone/>
            </a:pPr>
            <a:endParaRPr lang="cs-CZ" altLang="cs-CZ" sz="1350">
              <a:solidFill>
                <a:srgbClr val="000000"/>
              </a:solidFill>
            </a:endParaRPr>
          </a:p>
        </p:txBody>
      </p:sp>
      <p:sp>
        <p:nvSpPr>
          <p:cNvPr id="10269" name="Text Box 32"/>
          <p:cNvSpPr txBox="1">
            <a:spLocks noChangeArrowheads="1"/>
          </p:cNvSpPr>
          <p:nvPr/>
        </p:nvSpPr>
        <p:spPr bwMode="auto">
          <a:xfrm>
            <a:off x="6137673" y="1140619"/>
            <a:ext cx="1771639" cy="3000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defTabSz="685800" eaLnBrk="1" fontAlgn="base" hangingPunct="1">
              <a:spcBef>
                <a:spcPct val="0"/>
              </a:spcBef>
              <a:spcAft>
                <a:spcPct val="0"/>
              </a:spcAft>
              <a:buNone/>
            </a:pPr>
            <a:r>
              <a:rPr lang="cs-CZ" altLang="cs-CZ" sz="1350">
                <a:solidFill>
                  <a:srgbClr val="000000"/>
                </a:solidFill>
              </a:rPr>
              <a:t>Napětí L1-E jde na 0</a:t>
            </a:r>
          </a:p>
        </p:txBody>
      </p:sp>
      <p:sp>
        <p:nvSpPr>
          <p:cNvPr id="10270" name="Text Box 33"/>
          <p:cNvSpPr txBox="1">
            <a:spLocks noChangeArrowheads="1"/>
          </p:cNvSpPr>
          <p:nvPr/>
        </p:nvSpPr>
        <p:spPr bwMode="auto">
          <a:xfrm>
            <a:off x="6042423" y="2370535"/>
            <a:ext cx="1829347" cy="5078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defTabSz="685800" eaLnBrk="1" fontAlgn="base" hangingPunct="1">
              <a:spcBef>
                <a:spcPct val="0"/>
              </a:spcBef>
              <a:spcAft>
                <a:spcPct val="0"/>
              </a:spcAft>
              <a:buNone/>
            </a:pPr>
            <a:r>
              <a:rPr lang="cs-CZ" altLang="cs-CZ" sz="1350">
                <a:solidFill>
                  <a:srgbClr val="000000"/>
                </a:solidFill>
              </a:rPr>
              <a:t>Na tlumivce se objeví</a:t>
            </a:r>
          </a:p>
          <a:p>
            <a:pPr defTabSz="685800" eaLnBrk="1" fontAlgn="base" hangingPunct="1">
              <a:spcBef>
                <a:spcPct val="0"/>
              </a:spcBef>
              <a:spcAft>
                <a:spcPct val="0"/>
              </a:spcAft>
              <a:buNone/>
            </a:pPr>
            <a:r>
              <a:rPr lang="cs-CZ" altLang="cs-CZ" sz="1350">
                <a:solidFill>
                  <a:srgbClr val="000000"/>
                </a:solidFill>
              </a:rPr>
              <a:t>fázové napětí</a:t>
            </a:r>
          </a:p>
        </p:txBody>
      </p:sp>
      <p:sp>
        <p:nvSpPr>
          <p:cNvPr id="10271" name="Text Box 34"/>
          <p:cNvSpPr txBox="1">
            <a:spLocks noChangeArrowheads="1"/>
          </p:cNvSpPr>
          <p:nvPr/>
        </p:nvSpPr>
        <p:spPr bwMode="auto">
          <a:xfrm>
            <a:off x="4572001" y="2571750"/>
            <a:ext cx="550151" cy="3000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defTabSz="685800" eaLnBrk="1" fontAlgn="base" hangingPunct="1">
              <a:spcBef>
                <a:spcPct val="0"/>
              </a:spcBef>
              <a:spcAft>
                <a:spcPct val="0"/>
              </a:spcAft>
              <a:buNone/>
            </a:pPr>
            <a:r>
              <a:rPr lang="cs-CZ" altLang="cs-CZ" sz="1350">
                <a:solidFill>
                  <a:srgbClr val="0000FF"/>
                </a:solidFill>
              </a:rPr>
              <a:t>UNE</a:t>
            </a:r>
          </a:p>
        </p:txBody>
      </p:sp>
      <p:sp>
        <p:nvSpPr>
          <p:cNvPr id="10272" name="Text Box 35"/>
          <p:cNvSpPr txBox="1">
            <a:spLocks noChangeArrowheads="1"/>
          </p:cNvSpPr>
          <p:nvPr/>
        </p:nvSpPr>
        <p:spPr bwMode="auto">
          <a:xfrm>
            <a:off x="1070371" y="4569619"/>
            <a:ext cx="7111242" cy="3000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42900" indent="-342900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1371600" lvl="4" defTabSz="685800" eaLnBrk="1" fontAlgn="base" hangingPunct="1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cs-CZ" altLang="cs-CZ" sz="1350" dirty="0">
                <a:solidFill>
                  <a:srgbClr val="000000"/>
                </a:solidFill>
              </a:rPr>
              <a:t>Pokud není IL = IC, potom místem poruchy teče proud daný rozladěním</a:t>
            </a:r>
          </a:p>
        </p:txBody>
      </p:sp>
      <p:sp>
        <p:nvSpPr>
          <p:cNvPr id="10273" name="Line 36"/>
          <p:cNvSpPr>
            <a:spLocks noChangeShapeType="1"/>
          </p:cNvSpPr>
          <p:nvPr/>
        </p:nvSpPr>
        <p:spPr bwMode="auto">
          <a:xfrm>
            <a:off x="2897982" y="3598069"/>
            <a:ext cx="1079897" cy="0"/>
          </a:xfrm>
          <a:prstGeom prst="line">
            <a:avLst/>
          </a:prstGeom>
          <a:noFill/>
          <a:ln w="28575">
            <a:solidFill>
              <a:srgbClr val="FF0000"/>
            </a:solidFill>
            <a:prstDash val="sysDot"/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274" name="Line 37"/>
          <p:cNvSpPr>
            <a:spLocks noChangeShapeType="1"/>
          </p:cNvSpPr>
          <p:nvPr/>
        </p:nvSpPr>
        <p:spPr bwMode="auto">
          <a:xfrm flipH="1">
            <a:off x="3950494" y="3679031"/>
            <a:ext cx="621506" cy="134541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275" name="Line 38"/>
          <p:cNvSpPr>
            <a:spLocks noChangeShapeType="1"/>
          </p:cNvSpPr>
          <p:nvPr/>
        </p:nvSpPr>
        <p:spPr bwMode="auto">
          <a:xfrm>
            <a:off x="4220766" y="3813573"/>
            <a:ext cx="108347" cy="64889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ovéPole 3"/>
          <p:cNvSpPr txBox="1"/>
          <p:nvPr/>
        </p:nvSpPr>
        <p:spPr>
          <a:xfrm>
            <a:off x="2411760" y="384507"/>
            <a:ext cx="2457273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r>
              <a:rPr lang="cs-CZ" sz="1350" dirty="0">
                <a:solidFill>
                  <a:srgbClr val="000000"/>
                </a:solidFill>
                <a:latin typeface="Arial" charset="0"/>
              </a:rPr>
              <a:t>Jak zjistit činný proud oblasti:</a:t>
            </a:r>
          </a:p>
        </p:txBody>
      </p:sp>
      <p:sp>
        <p:nvSpPr>
          <p:cNvPr id="6" name="TextovéPole 5"/>
          <p:cNvSpPr txBox="1"/>
          <p:nvPr/>
        </p:nvSpPr>
        <p:spPr>
          <a:xfrm>
            <a:off x="2500541" y="674353"/>
            <a:ext cx="2335896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r>
              <a:rPr lang="cs-CZ" sz="1050" dirty="0">
                <a:solidFill>
                  <a:srgbClr val="000000"/>
                </a:solidFill>
                <a:latin typeface="Arial" charset="0"/>
              </a:rPr>
              <a:t>Z rezonanční charakteristiky oblasti:</a:t>
            </a:r>
          </a:p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050" dirty="0">
              <a:solidFill>
                <a:srgbClr val="000000"/>
              </a:solidFill>
              <a:latin typeface="Arial" charset="0"/>
            </a:endParaRPr>
          </a:p>
        </p:txBody>
      </p:sp>
      <p:grpSp>
        <p:nvGrpSpPr>
          <p:cNvPr id="18" name="Skupina 17"/>
          <p:cNvGrpSpPr/>
          <p:nvPr/>
        </p:nvGrpSpPr>
        <p:grpSpPr>
          <a:xfrm>
            <a:off x="559848" y="1101394"/>
            <a:ext cx="4361402" cy="2090765"/>
            <a:chOff x="935596" y="1520788"/>
            <a:chExt cx="6948816" cy="4000500"/>
          </a:xfrm>
        </p:grpSpPr>
        <p:pic>
          <p:nvPicPr>
            <p:cNvPr id="14338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35596" y="1520788"/>
              <a:ext cx="5334000" cy="40005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TextovéPole 7"/>
            <p:cNvSpPr txBox="1"/>
            <p:nvPr/>
          </p:nvSpPr>
          <p:spPr>
            <a:xfrm>
              <a:off x="5832140" y="1683968"/>
              <a:ext cx="2052272" cy="67560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685800" fontAlgn="base">
                <a:spcBef>
                  <a:spcPct val="0"/>
                </a:spcBef>
                <a:spcAft>
                  <a:spcPct val="0"/>
                </a:spcAft>
              </a:pPr>
              <a:r>
                <a:rPr lang="cs-CZ" sz="1050" dirty="0">
                  <a:solidFill>
                    <a:srgbClr val="000000"/>
                  </a:solidFill>
                  <a:latin typeface="Arial" charset="0"/>
                </a:rPr>
                <a:t>Napětí na vrcholu </a:t>
              </a:r>
              <a:r>
                <a:rPr lang="cs-CZ" sz="1050" dirty="0" err="1">
                  <a:solidFill>
                    <a:srgbClr val="000000"/>
                  </a:solidFill>
                  <a:latin typeface="Arial" charset="0"/>
                </a:rPr>
                <a:t>U</a:t>
              </a:r>
              <a:r>
                <a:rPr lang="cs-CZ" sz="1050" baseline="-25000" dirty="0" err="1">
                  <a:solidFill>
                    <a:srgbClr val="000000"/>
                  </a:solidFill>
                  <a:latin typeface="Arial" charset="0"/>
                </a:rPr>
                <a:t>res</a:t>
              </a:r>
              <a:r>
                <a:rPr lang="cs-CZ" sz="1050" dirty="0">
                  <a:solidFill>
                    <a:srgbClr val="000000"/>
                  </a:solidFill>
                  <a:latin typeface="Arial" charset="0"/>
                </a:rPr>
                <a:t> </a:t>
              </a:r>
            </a:p>
            <a:p>
              <a:pPr defTabSz="685800" fontAlgn="base">
                <a:spcBef>
                  <a:spcPct val="0"/>
                </a:spcBef>
                <a:spcAft>
                  <a:spcPct val="0"/>
                </a:spcAft>
              </a:pPr>
              <a:endParaRPr lang="cs-CZ" sz="1050" dirty="0">
                <a:solidFill>
                  <a:srgbClr val="000000"/>
                </a:solidFill>
                <a:latin typeface="Arial" charset="0"/>
              </a:endParaRPr>
            </a:p>
          </p:txBody>
        </p:sp>
        <p:cxnSp>
          <p:nvCxnSpPr>
            <p:cNvPr id="9" name="Přímá spojnice se šipkou 8"/>
            <p:cNvCxnSpPr/>
            <p:nvPr/>
          </p:nvCxnSpPr>
          <p:spPr>
            <a:xfrm>
              <a:off x="4752020" y="2207188"/>
              <a:ext cx="0" cy="1005788"/>
            </a:xfrm>
            <a:prstGeom prst="straightConnector1">
              <a:avLst/>
            </a:prstGeom>
            <a:ln w="158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Přímá spojnice 11"/>
            <p:cNvCxnSpPr/>
            <p:nvPr/>
          </p:nvCxnSpPr>
          <p:spPr>
            <a:xfrm flipV="1">
              <a:off x="4752020" y="1945578"/>
              <a:ext cx="1080120" cy="261610"/>
            </a:xfrm>
            <a:prstGeom prst="line">
              <a:avLst/>
            </a:prstGeom>
            <a:ln w="158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TextovéPole 13"/>
            <p:cNvSpPr txBox="1"/>
            <p:nvPr/>
          </p:nvSpPr>
          <p:spPr>
            <a:xfrm>
              <a:off x="6480211" y="3356993"/>
              <a:ext cx="695325" cy="67560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685800" fontAlgn="base">
                <a:spcBef>
                  <a:spcPct val="0"/>
                </a:spcBef>
                <a:spcAft>
                  <a:spcPct val="0"/>
                </a:spcAft>
              </a:pPr>
              <a:r>
                <a:rPr lang="cs-CZ" sz="1050" dirty="0" err="1">
                  <a:solidFill>
                    <a:srgbClr val="000000"/>
                  </a:solidFill>
                  <a:latin typeface="Arial" charset="0"/>
                </a:rPr>
                <a:t>U</a:t>
              </a:r>
              <a:r>
                <a:rPr lang="cs-CZ" sz="1050" baseline="-25000" dirty="0" err="1">
                  <a:solidFill>
                    <a:srgbClr val="000000"/>
                  </a:solidFill>
                  <a:latin typeface="Arial" charset="0"/>
                </a:rPr>
                <a:t>res</a:t>
              </a:r>
              <a:endParaRPr lang="cs-CZ" sz="1050" dirty="0">
                <a:solidFill>
                  <a:srgbClr val="000000"/>
                </a:solidFill>
                <a:latin typeface="Arial" charset="0"/>
              </a:endParaRPr>
            </a:p>
            <a:p>
              <a:pPr defTabSz="685800" fontAlgn="base">
                <a:spcBef>
                  <a:spcPct val="0"/>
                </a:spcBef>
                <a:spcAft>
                  <a:spcPct val="0"/>
                </a:spcAft>
              </a:pPr>
              <a:r>
                <a:rPr lang="cs-CZ" sz="1050" dirty="0">
                  <a:solidFill>
                    <a:srgbClr val="000000"/>
                  </a:solidFill>
                  <a:latin typeface="Arial" charset="0"/>
                </a:rPr>
                <a:t>√2</a:t>
              </a:r>
            </a:p>
          </p:txBody>
        </p:sp>
        <p:cxnSp>
          <p:nvCxnSpPr>
            <p:cNvPr id="15" name="Přímá spojnice se šipkou 14"/>
            <p:cNvCxnSpPr>
              <a:stCxn id="14" idx="1"/>
            </p:cNvCxnSpPr>
            <p:nvPr/>
          </p:nvCxnSpPr>
          <p:spPr>
            <a:xfrm flipH="1">
              <a:off x="4839311" y="3694796"/>
              <a:ext cx="1640900" cy="58239"/>
            </a:xfrm>
            <a:prstGeom prst="straightConnector1">
              <a:avLst/>
            </a:prstGeom>
            <a:ln w="158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46177" y="1579654"/>
            <a:ext cx="1593056" cy="15930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TextovéPole 21"/>
          <p:cNvSpPr txBox="1"/>
          <p:nvPr/>
        </p:nvSpPr>
        <p:spPr>
          <a:xfrm>
            <a:off x="5767493" y="1195554"/>
            <a:ext cx="1550424" cy="3924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r>
              <a:rPr lang="cs-CZ" sz="900" dirty="0">
                <a:solidFill>
                  <a:srgbClr val="000000"/>
                </a:solidFill>
                <a:latin typeface="Arial" charset="0"/>
              </a:rPr>
              <a:t>REG DP to píše na displeji</a:t>
            </a:r>
          </a:p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050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20" name="Ovál 19"/>
          <p:cNvSpPr/>
          <p:nvPr/>
        </p:nvSpPr>
        <p:spPr>
          <a:xfrm>
            <a:off x="6560471" y="2061042"/>
            <a:ext cx="810090" cy="207461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FFFFFF"/>
              </a:solidFill>
              <a:latin typeface="Arial"/>
            </a:endParaRPr>
          </a:p>
        </p:txBody>
      </p:sp>
      <p:cxnSp>
        <p:nvCxnSpPr>
          <p:cNvPr id="23" name="Přímá spojnice se šipkou 22"/>
          <p:cNvCxnSpPr>
            <a:cxnSpLocks/>
            <a:stCxn id="22" idx="1"/>
            <a:endCxn id="20" idx="6"/>
          </p:cNvCxnSpPr>
          <p:nvPr/>
        </p:nvCxnSpPr>
        <p:spPr>
          <a:xfrm>
            <a:off x="5767493" y="1391762"/>
            <a:ext cx="1603068" cy="773011"/>
          </a:xfrm>
          <a:prstGeom prst="straightConnector1">
            <a:avLst/>
          </a:prstGeom>
          <a:ln w="158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5635094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ovéPole 1"/>
          <p:cNvSpPr txBox="1">
            <a:spLocks noChangeArrowheads="1"/>
          </p:cNvSpPr>
          <p:nvPr/>
        </p:nvSpPr>
        <p:spPr bwMode="auto">
          <a:xfrm>
            <a:off x="1466850" y="276225"/>
            <a:ext cx="3464410" cy="3000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defTabSz="6858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cs-CZ" altLang="cs-CZ" sz="1350" dirty="0">
                <a:solidFill>
                  <a:srgbClr val="000000"/>
                </a:solidFill>
              </a:rPr>
              <a:t>Proč tlumivka vyladí při provozu podle U</a:t>
            </a:r>
            <a:r>
              <a:rPr lang="cs-CZ" altLang="cs-CZ" sz="1350" baseline="-25000" dirty="0">
                <a:solidFill>
                  <a:srgbClr val="000000"/>
                </a:solidFill>
              </a:rPr>
              <a:t>NE </a:t>
            </a:r>
            <a:endParaRPr lang="cs-CZ" altLang="cs-CZ" sz="1350" dirty="0">
              <a:solidFill>
                <a:srgbClr val="000000"/>
              </a:solidFill>
            </a:endParaRPr>
          </a:p>
        </p:txBody>
      </p:sp>
      <p:grpSp>
        <p:nvGrpSpPr>
          <p:cNvPr id="11267" name="Skupina 9"/>
          <p:cNvGrpSpPr>
            <a:grpSpLocks/>
          </p:cNvGrpSpPr>
          <p:nvPr/>
        </p:nvGrpSpPr>
        <p:grpSpPr bwMode="auto">
          <a:xfrm>
            <a:off x="1466851" y="508398"/>
            <a:ext cx="5593556" cy="2521744"/>
            <a:chOff x="431540" y="677119"/>
            <a:chExt cx="7458075" cy="3362325"/>
          </a:xfrm>
        </p:grpSpPr>
        <p:pic>
          <p:nvPicPr>
            <p:cNvPr id="11273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1540" y="677119"/>
              <a:ext cx="7458075" cy="33623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274" name="TextovéPole 2"/>
            <p:cNvSpPr txBox="1">
              <a:spLocks noChangeArrowheads="1"/>
            </p:cNvSpPr>
            <p:nvPr/>
          </p:nvSpPr>
          <p:spPr bwMode="auto">
            <a:xfrm>
              <a:off x="1653701" y="2844399"/>
              <a:ext cx="605293" cy="3385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defTabSz="685800"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cs-CZ" altLang="cs-CZ" sz="1050">
                  <a:solidFill>
                    <a:srgbClr val="000000"/>
                  </a:solidFill>
                </a:rPr>
                <a:t>Zem</a:t>
              </a:r>
            </a:p>
          </p:txBody>
        </p:sp>
        <p:sp>
          <p:nvSpPr>
            <p:cNvPr id="11275" name="TextovéPole 4"/>
            <p:cNvSpPr txBox="1">
              <a:spLocks noChangeArrowheads="1"/>
            </p:cNvSpPr>
            <p:nvPr/>
          </p:nvSpPr>
          <p:spPr bwMode="auto">
            <a:xfrm>
              <a:off x="1652213" y="2213630"/>
              <a:ext cx="425757" cy="30777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defTabSz="685800"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cs-CZ" altLang="cs-CZ" sz="900">
                  <a:solidFill>
                    <a:srgbClr val="000000"/>
                  </a:solidFill>
                </a:rPr>
                <a:t>R</a:t>
              </a:r>
              <a:r>
                <a:rPr lang="cs-CZ" altLang="cs-CZ" sz="900" baseline="-25000">
                  <a:solidFill>
                    <a:srgbClr val="000000"/>
                  </a:solidFill>
                </a:rPr>
                <a:t>P</a:t>
              </a:r>
              <a:endParaRPr lang="cs-CZ" altLang="cs-CZ" sz="900">
                <a:solidFill>
                  <a:srgbClr val="000000"/>
                </a:solidFill>
              </a:endParaRPr>
            </a:p>
          </p:txBody>
        </p:sp>
      </p:grpSp>
      <p:sp>
        <p:nvSpPr>
          <p:cNvPr id="11268" name="TextovéPole 3"/>
          <p:cNvSpPr txBox="1">
            <a:spLocks noChangeArrowheads="1"/>
          </p:cNvSpPr>
          <p:nvPr/>
        </p:nvSpPr>
        <p:spPr bwMode="auto">
          <a:xfrm>
            <a:off x="1466851" y="2838450"/>
            <a:ext cx="1810111" cy="2539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defTabSz="6858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cs-CZ" altLang="cs-CZ" sz="1050" dirty="0">
                <a:solidFill>
                  <a:srgbClr val="000000"/>
                </a:solidFill>
              </a:rPr>
              <a:t>Obrázek lze popsat vztahy:</a:t>
            </a:r>
          </a:p>
        </p:txBody>
      </p:sp>
      <p:sp>
        <p:nvSpPr>
          <p:cNvPr id="11269" name="TextovéPole 7"/>
          <p:cNvSpPr txBox="1">
            <a:spLocks noChangeArrowheads="1"/>
          </p:cNvSpPr>
          <p:nvPr/>
        </p:nvSpPr>
        <p:spPr bwMode="auto">
          <a:xfrm>
            <a:off x="1787129" y="3098602"/>
            <a:ext cx="1458515" cy="10618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defTabSz="6858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cs-CZ" altLang="cs-CZ" sz="1050" dirty="0">
                <a:solidFill>
                  <a:srgbClr val="000000"/>
                </a:solidFill>
              </a:rPr>
              <a:t>I</a:t>
            </a:r>
            <a:r>
              <a:rPr lang="cs-CZ" altLang="cs-CZ" sz="1050" baseline="-25000" dirty="0">
                <a:solidFill>
                  <a:srgbClr val="000000"/>
                </a:solidFill>
              </a:rPr>
              <a:t>P </a:t>
            </a:r>
            <a:r>
              <a:rPr lang="cs-CZ" altLang="cs-CZ" sz="1050" dirty="0">
                <a:solidFill>
                  <a:srgbClr val="000000"/>
                </a:solidFill>
              </a:rPr>
              <a:t>+ I</a:t>
            </a:r>
            <a:r>
              <a:rPr lang="cs-CZ" altLang="cs-CZ" sz="1050" baseline="-25000" dirty="0">
                <a:solidFill>
                  <a:srgbClr val="000000"/>
                </a:solidFill>
              </a:rPr>
              <a:t>1</a:t>
            </a:r>
            <a:r>
              <a:rPr lang="cs-CZ" altLang="cs-CZ" sz="1050" dirty="0">
                <a:solidFill>
                  <a:srgbClr val="000000"/>
                </a:solidFill>
              </a:rPr>
              <a:t> + I</a:t>
            </a:r>
            <a:r>
              <a:rPr lang="cs-CZ" altLang="cs-CZ" sz="1050" baseline="-25000" dirty="0">
                <a:solidFill>
                  <a:srgbClr val="000000"/>
                </a:solidFill>
              </a:rPr>
              <a:t>2</a:t>
            </a:r>
            <a:r>
              <a:rPr lang="cs-CZ" altLang="cs-CZ" sz="1050" dirty="0">
                <a:solidFill>
                  <a:srgbClr val="000000"/>
                </a:solidFill>
              </a:rPr>
              <a:t> + I</a:t>
            </a:r>
            <a:r>
              <a:rPr lang="cs-CZ" altLang="cs-CZ" sz="1050" baseline="-25000" dirty="0">
                <a:solidFill>
                  <a:srgbClr val="000000"/>
                </a:solidFill>
              </a:rPr>
              <a:t>3</a:t>
            </a:r>
            <a:r>
              <a:rPr lang="cs-CZ" altLang="cs-CZ" sz="1050" dirty="0">
                <a:solidFill>
                  <a:srgbClr val="000000"/>
                </a:solidFill>
              </a:rPr>
              <a:t> = 0 </a:t>
            </a:r>
          </a:p>
          <a:p>
            <a:pPr defTabSz="6858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cs-CZ" altLang="cs-CZ" sz="1050" dirty="0">
                <a:solidFill>
                  <a:srgbClr val="000000"/>
                </a:solidFill>
              </a:rPr>
              <a:t>I</a:t>
            </a:r>
            <a:r>
              <a:rPr lang="cs-CZ" altLang="cs-CZ" sz="1050" baseline="-25000" dirty="0">
                <a:solidFill>
                  <a:srgbClr val="000000"/>
                </a:solidFill>
              </a:rPr>
              <a:t>P </a:t>
            </a:r>
            <a:r>
              <a:rPr lang="cs-CZ" altLang="cs-CZ" sz="1050" dirty="0">
                <a:solidFill>
                  <a:srgbClr val="000000"/>
                </a:solidFill>
              </a:rPr>
              <a:t> = U</a:t>
            </a:r>
            <a:r>
              <a:rPr lang="cs-CZ" altLang="cs-CZ" sz="1050" baseline="-25000" dirty="0">
                <a:solidFill>
                  <a:srgbClr val="000000"/>
                </a:solidFill>
              </a:rPr>
              <a:t>NE</a:t>
            </a:r>
            <a:r>
              <a:rPr lang="cs-CZ" altLang="cs-CZ" sz="1050" dirty="0">
                <a:solidFill>
                  <a:srgbClr val="000000"/>
                </a:solidFill>
              </a:rPr>
              <a:t> / Z</a:t>
            </a:r>
            <a:r>
              <a:rPr lang="cs-CZ" altLang="cs-CZ" sz="1050" baseline="-25000" dirty="0">
                <a:solidFill>
                  <a:srgbClr val="000000"/>
                </a:solidFill>
              </a:rPr>
              <a:t>P </a:t>
            </a:r>
          </a:p>
          <a:p>
            <a:pPr defTabSz="6858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cs-CZ" altLang="cs-CZ" sz="1050" dirty="0">
                <a:solidFill>
                  <a:srgbClr val="000000"/>
                </a:solidFill>
              </a:rPr>
              <a:t>I</a:t>
            </a:r>
            <a:r>
              <a:rPr lang="cs-CZ" altLang="cs-CZ" sz="1050" baseline="-25000" dirty="0">
                <a:solidFill>
                  <a:srgbClr val="000000"/>
                </a:solidFill>
              </a:rPr>
              <a:t>1</a:t>
            </a:r>
            <a:r>
              <a:rPr lang="cs-CZ" altLang="cs-CZ" sz="1050" dirty="0">
                <a:solidFill>
                  <a:srgbClr val="000000"/>
                </a:solidFill>
              </a:rPr>
              <a:t> = ( U</a:t>
            </a:r>
            <a:r>
              <a:rPr lang="cs-CZ" altLang="cs-CZ" sz="1050" baseline="-25000" dirty="0">
                <a:solidFill>
                  <a:srgbClr val="000000"/>
                </a:solidFill>
              </a:rPr>
              <a:t>1N</a:t>
            </a:r>
            <a:r>
              <a:rPr lang="cs-CZ" altLang="cs-CZ" sz="1050" dirty="0">
                <a:solidFill>
                  <a:srgbClr val="000000"/>
                </a:solidFill>
              </a:rPr>
              <a:t> + U</a:t>
            </a:r>
            <a:r>
              <a:rPr lang="cs-CZ" altLang="cs-CZ" sz="1050" baseline="-25000" dirty="0">
                <a:solidFill>
                  <a:srgbClr val="000000"/>
                </a:solidFill>
              </a:rPr>
              <a:t>NE</a:t>
            </a:r>
            <a:r>
              <a:rPr lang="cs-CZ" altLang="cs-CZ" sz="1050" dirty="0">
                <a:solidFill>
                  <a:srgbClr val="000000"/>
                </a:solidFill>
              </a:rPr>
              <a:t> ) / Z</a:t>
            </a:r>
            <a:r>
              <a:rPr lang="cs-CZ" altLang="cs-CZ" sz="1050" baseline="-25000" dirty="0">
                <a:solidFill>
                  <a:srgbClr val="000000"/>
                </a:solidFill>
              </a:rPr>
              <a:t>1</a:t>
            </a:r>
          </a:p>
          <a:p>
            <a:pPr defTabSz="6858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cs-CZ" altLang="cs-CZ" sz="1050" dirty="0">
                <a:solidFill>
                  <a:srgbClr val="000000"/>
                </a:solidFill>
              </a:rPr>
              <a:t>I</a:t>
            </a:r>
            <a:r>
              <a:rPr lang="cs-CZ" altLang="cs-CZ" sz="1050" baseline="-25000" dirty="0">
                <a:solidFill>
                  <a:srgbClr val="000000"/>
                </a:solidFill>
              </a:rPr>
              <a:t>2</a:t>
            </a:r>
            <a:r>
              <a:rPr lang="cs-CZ" altLang="cs-CZ" sz="1050" dirty="0">
                <a:solidFill>
                  <a:srgbClr val="000000"/>
                </a:solidFill>
              </a:rPr>
              <a:t> = ( U</a:t>
            </a:r>
            <a:r>
              <a:rPr lang="cs-CZ" altLang="cs-CZ" sz="1050" baseline="-25000" dirty="0">
                <a:solidFill>
                  <a:srgbClr val="000000"/>
                </a:solidFill>
              </a:rPr>
              <a:t>2N</a:t>
            </a:r>
            <a:r>
              <a:rPr lang="cs-CZ" altLang="cs-CZ" sz="1050" dirty="0">
                <a:solidFill>
                  <a:srgbClr val="000000"/>
                </a:solidFill>
              </a:rPr>
              <a:t> + U</a:t>
            </a:r>
            <a:r>
              <a:rPr lang="cs-CZ" altLang="cs-CZ" sz="1050" baseline="-25000" dirty="0">
                <a:solidFill>
                  <a:srgbClr val="000000"/>
                </a:solidFill>
              </a:rPr>
              <a:t>NE</a:t>
            </a:r>
            <a:r>
              <a:rPr lang="cs-CZ" altLang="cs-CZ" sz="1050" dirty="0">
                <a:solidFill>
                  <a:srgbClr val="000000"/>
                </a:solidFill>
              </a:rPr>
              <a:t> ) / Z</a:t>
            </a:r>
            <a:r>
              <a:rPr lang="cs-CZ" altLang="cs-CZ" sz="1050" baseline="-25000" dirty="0">
                <a:solidFill>
                  <a:srgbClr val="000000"/>
                </a:solidFill>
              </a:rPr>
              <a:t>2 </a:t>
            </a:r>
          </a:p>
          <a:p>
            <a:pPr defTabSz="6858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cs-CZ" altLang="cs-CZ" sz="1050" dirty="0">
                <a:solidFill>
                  <a:srgbClr val="000000"/>
                </a:solidFill>
              </a:rPr>
              <a:t>I</a:t>
            </a:r>
            <a:r>
              <a:rPr lang="cs-CZ" altLang="cs-CZ" sz="1050" baseline="-25000" dirty="0">
                <a:solidFill>
                  <a:srgbClr val="000000"/>
                </a:solidFill>
              </a:rPr>
              <a:t>3</a:t>
            </a:r>
            <a:r>
              <a:rPr lang="cs-CZ" altLang="cs-CZ" sz="1050" dirty="0">
                <a:solidFill>
                  <a:srgbClr val="000000"/>
                </a:solidFill>
              </a:rPr>
              <a:t> = ( U</a:t>
            </a:r>
            <a:r>
              <a:rPr lang="cs-CZ" altLang="cs-CZ" sz="1050" baseline="-25000" dirty="0">
                <a:solidFill>
                  <a:srgbClr val="000000"/>
                </a:solidFill>
              </a:rPr>
              <a:t>3N</a:t>
            </a:r>
            <a:r>
              <a:rPr lang="cs-CZ" altLang="cs-CZ" sz="1050" dirty="0">
                <a:solidFill>
                  <a:srgbClr val="000000"/>
                </a:solidFill>
              </a:rPr>
              <a:t> + U</a:t>
            </a:r>
            <a:r>
              <a:rPr lang="cs-CZ" altLang="cs-CZ" sz="1050" baseline="-25000" dirty="0">
                <a:solidFill>
                  <a:srgbClr val="000000"/>
                </a:solidFill>
              </a:rPr>
              <a:t>NE</a:t>
            </a:r>
            <a:r>
              <a:rPr lang="cs-CZ" altLang="cs-CZ" sz="1050" dirty="0">
                <a:solidFill>
                  <a:srgbClr val="000000"/>
                </a:solidFill>
              </a:rPr>
              <a:t> ) / Z</a:t>
            </a:r>
            <a:r>
              <a:rPr lang="cs-CZ" altLang="cs-CZ" sz="1050" baseline="-25000" dirty="0">
                <a:solidFill>
                  <a:srgbClr val="000000"/>
                </a:solidFill>
              </a:rPr>
              <a:t>3</a:t>
            </a:r>
          </a:p>
          <a:p>
            <a:pPr defTabSz="685800" eaLnBrk="1" fontAlgn="base" hangingPunct="1">
              <a:spcBef>
                <a:spcPct val="0"/>
              </a:spcBef>
              <a:spcAft>
                <a:spcPct val="0"/>
              </a:spcAft>
            </a:pPr>
            <a:endParaRPr lang="cs-CZ" altLang="cs-CZ" sz="1050" dirty="0">
              <a:solidFill>
                <a:srgbClr val="000000"/>
              </a:solidFill>
            </a:endParaRPr>
          </a:p>
        </p:txBody>
      </p:sp>
      <p:sp>
        <p:nvSpPr>
          <p:cNvPr id="11270" name="TextovéPole 10"/>
          <p:cNvSpPr txBox="1">
            <a:spLocks noChangeArrowheads="1"/>
          </p:cNvSpPr>
          <p:nvPr/>
        </p:nvSpPr>
        <p:spPr bwMode="auto">
          <a:xfrm>
            <a:off x="4410075" y="2962871"/>
            <a:ext cx="1734770" cy="2539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defTabSz="6858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cs-CZ" altLang="cs-CZ" sz="1050" dirty="0">
                <a:solidFill>
                  <a:srgbClr val="000000"/>
                </a:solidFill>
              </a:rPr>
              <a:t>Pro parametry prvků platí:</a:t>
            </a:r>
          </a:p>
        </p:txBody>
      </p:sp>
      <p:sp>
        <p:nvSpPr>
          <p:cNvPr id="11271" name="TextovéPole 11"/>
          <p:cNvSpPr txBox="1">
            <a:spLocks noChangeArrowheads="1"/>
          </p:cNvSpPr>
          <p:nvPr/>
        </p:nvSpPr>
        <p:spPr bwMode="auto">
          <a:xfrm>
            <a:off x="4521994" y="3392091"/>
            <a:ext cx="2722960" cy="5770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defTabSz="6858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cs-CZ" altLang="cs-CZ" sz="1050">
                <a:solidFill>
                  <a:srgbClr val="000000"/>
                </a:solidFill>
              </a:rPr>
              <a:t>Z</a:t>
            </a:r>
            <a:r>
              <a:rPr lang="cs-CZ" altLang="cs-CZ" sz="1050" baseline="-25000">
                <a:solidFill>
                  <a:srgbClr val="000000"/>
                </a:solidFill>
              </a:rPr>
              <a:t>P </a:t>
            </a:r>
            <a:r>
              <a:rPr lang="cs-CZ" altLang="cs-CZ" sz="1050">
                <a:solidFill>
                  <a:srgbClr val="000000"/>
                </a:solidFill>
              </a:rPr>
              <a:t> =  R</a:t>
            </a:r>
            <a:r>
              <a:rPr lang="cs-CZ" altLang="cs-CZ" sz="1050" baseline="-25000">
                <a:solidFill>
                  <a:srgbClr val="000000"/>
                </a:solidFill>
              </a:rPr>
              <a:t>P</a:t>
            </a:r>
            <a:r>
              <a:rPr lang="cs-CZ" altLang="cs-CZ" sz="1050">
                <a:solidFill>
                  <a:srgbClr val="000000"/>
                </a:solidFill>
              </a:rPr>
              <a:t> + j</a:t>
            </a:r>
            <a:r>
              <a:rPr lang="el-GR" altLang="cs-CZ" sz="1050">
                <a:solidFill>
                  <a:srgbClr val="000000"/>
                </a:solidFill>
              </a:rPr>
              <a:t>ω</a:t>
            </a:r>
            <a:r>
              <a:rPr lang="cs-CZ" altLang="cs-CZ" sz="1050">
                <a:solidFill>
                  <a:srgbClr val="000000"/>
                </a:solidFill>
              </a:rPr>
              <a:t>L</a:t>
            </a:r>
            <a:r>
              <a:rPr lang="cs-CZ" altLang="cs-CZ" sz="1050" baseline="-25000">
                <a:solidFill>
                  <a:srgbClr val="000000"/>
                </a:solidFill>
              </a:rPr>
              <a:t>P</a:t>
            </a:r>
          </a:p>
          <a:p>
            <a:pPr defTabSz="6858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cs-CZ" altLang="cs-CZ" sz="1050">
                <a:solidFill>
                  <a:srgbClr val="000000"/>
                </a:solidFill>
              </a:rPr>
              <a:t>Z</a:t>
            </a:r>
            <a:r>
              <a:rPr lang="cs-CZ" altLang="cs-CZ" sz="1050" baseline="-25000">
                <a:solidFill>
                  <a:srgbClr val="000000"/>
                </a:solidFill>
              </a:rPr>
              <a:t>1</a:t>
            </a:r>
            <a:r>
              <a:rPr lang="cs-CZ" altLang="cs-CZ" sz="1050">
                <a:solidFill>
                  <a:srgbClr val="000000"/>
                </a:solidFill>
              </a:rPr>
              <a:t> = ( R + </a:t>
            </a:r>
            <a:r>
              <a:rPr lang="el-GR" altLang="cs-CZ" sz="1050">
                <a:solidFill>
                  <a:srgbClr val="000000"/>
                </a:solidFill>
              </a:rPr>
              <a:t>Δ</a:t>
            </a:r>
            <a:r>
              <a:rPr lang="cs-CZ" altLang="cs-CZ" sz="1050">
                <a:solidFill>
                  <a:srgbClr val="000000"/>
                </a:solidFill>
              </a:rPr>
              <a:t>R) + j</a:t>
            </a:r>
            <a:r>
              <a:rPr lang="el-GR" altLang="cs-CZ" sz="1050">
                <a:solidFill>
                  <a:srgbClr val="000000"/>
                </a:solidFill>
              </a:rPr>
              <a:t>ω</a:t>
            </a:r>
            <a:r>
              <a:rPr lang="cs-CZ" altLang="cs-CZ" sz="1050">
                <a:solidFill>
                  <a:srgbClr val="000000"/>
                </a:solidFill>
              </a:rPr>
              <a:t>(C + </a:t>
            </a:r>
            <a:r>
              <a:rPr lang="el-GR" altLang="cs-CZ" sz="1050">
                <a:solidFill>
                  <a:srgbClr val="000000"/>
                </a:solidFill>
              </a:rPr>
              <a:t>Δ</a:t>
            </a:r>
            <a:r>
              <a:rPr lang="cs-CZ" altLang="cs-CZ" sz="1050">
                <a:solidFill>
                  <a:srgbClr val="000000"/>
                </a:solidFill>
              </a:rPr>
              <a:t>C)  </a:t>
            </a:r>
            <a:r>
              <a:rPr lang="cs-CZ" altLang="cs-CZ" sz="1050" baseline="-25000">
                <a:solidFill>
                  <a:srgbClr val="000000"/>
                </a:solidFill>
              </a:rPr>
              <a:t> </a:t>
            </a:r>
          </a:p>
          <a:p>
            <a:pPr defTabSz="6858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cs-CZ" altLang="cs-CZ" sz="1050">
                <a:solidFill>
                  <a:srgbClr val="000000"/>
                </a:solidFill>
              </a:rPr>
              <a:t>Z</a:t>
            </a:r>
            <a:r>
              <a:rPr lang="cs-CZ" altLang="cs-CZ" sz="1050" baseline="-25000">
                <a:solidFill>
                  <a:srgbClr val="000000"/>
                </a:solidFill>
              </a:rPr>
              <a:t>2</a:t>
            </a:r>
            <a:r>
              <a:rPr lang="cs-CZ" altLang="cs-CZ" sz="1050">
                <a:solidFill>
                  <a:srgbClr val="000000"/>
                </a:solidFill>
              </a:rPr>
              <a:t> = Z</a:t>
            </a:r>
            <a:r>
              <a:rPr lang="cs-CZ" altLang="cs-CZ" sz="1050" baseline="-25000">
                <a:solidFill>
                  <a:srgbClr val="000000"/>
                </a:solidFill>
              </a:rPr>
              <a:t>3</a:t>
            </a:r>
            <a:r>
              <a:rPr lang="cs-CZ" altLang="cs-CZ" sz="1050">
                <a:solidFill>
                  <a:srgbClr val="000000"/>
                </a:solidFill>
              </a:rPr>
              <a:t> =  R + 1 / j</a:t>
            </a:r>
            <a:r>
              <a:rPr lang="el-GR" altLang="cs-CZ" sz="1050">
                <a:solidFill>
                  <a:srgbClr val="000000"/>
                </a:solidFill>
              </a:rPr>
              <a:t>ω </a:t>
            </a:r>
            <a:r>
              <a:rPr lang="cs-CZ" altLang="cs-CZ" sz="1050">
                <a:solidFill>
                  <a:srgbClr val="000000"/>
                </a:solidFill>
              </a:rPr>
              <a:t>C</a:t>
            </a:r>
          </a:p>
        </p:txBody>
      </p:sp>
      <p:sp>
        <p:nvSpPr>
          <p:cNvPr id="11272" name="TextovéPole 14"/>
          <p:cNvSpPr txBox="1">
            <a:spLocks noChangeArrowheads="1"/>
          </p:cNvSpPr>
          <p:nvPr/>
        </p:nvSpPr>
        <p:spPr bwMode="auto">
          <a:xfrm>
            <a:off x="1775864" y="4001314"/>
            <a:ext cx="3869970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defTabSz="6858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cs-CZ" altLang="cs-CZ" sz="1050" dirty="0">
                <a:solidFill>
                  <a:srgbClr val="000000"/>
                </a:solidFill>
              </a:rPr>
              <a:t>V symetrické síti platí:</a:t>
            </a:r>
          </a:p>
          <a:p>
            <a:pPr defTabSz="6858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cs-CZ" altLang="cs-CZ" sz="1050" dirty="0">
                <a:solidFill>
                  <a:srgbClr val="000000"/>
                </a:solidFill>
              </a:rPr>
              <a:t>	posun fázových napětí je 120 DEG a </a:t>
            </a:r>
          </a:p>
          <a:p>
            <a:pPr defTabSz="6858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cs-CZ" altLang="cs-CZ" sz="1050" dirty="0">
                <a:solidFill>
                  <a:srgbClr val="000000"/>
                </a:solidFill>
              </a:rPr>
              <a:t>	okamžitý součet symetrických proudů a napětí = 0</a:t>
            </a:r>
          </a:p>
          <a:p>
            <a:pPr defTabSz="6858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cs-CZ" altLang="cs-CZ" sz="1050" dirty="0">
                <a:solidFill>
                  <a:srgbClr val="000000"/>
                </a:solidFill>
              </a:rPr>
              <a:t>Dalšími úpravami se dostaneme k výsledku: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ovéPole 11"/>
              <p:cNvSpPr txBox="1"/>
              <p:nvPr/>
            </p:nvSpPr>
            <p:spPr>
              <a:xfrm>
                <a:off x="2910725" y="4709736"/>
                <a:ext cx="1540806" cy="43588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defTabSz="685800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cs-CZ" sz="1350" dirty="0">
                    <a:solidFill>
                      <a:srgbClr val="000000"/>
                    </a:solidFill>
                    <a:latin typeface="Arial" charset="0"/>
                  </a:rPr>
                  <a:t>U</a:t>
                </a:r>
                <a:r>
                  <a:rPr lang="cs-CZ" sz="1350" baseline="-25000" dirty="0">
                    <a:solidFill>
                      <a:srgbClr val="000000"/>
                    </a:solidFill>
                    <a:latin typeface="Arial" charset="0"/>
                  </a:rPr>
                  <a:t>NE</a:t>
                </a:r>
                <a14:m>
                  <m:oMath xmlns:m="http://schemas.openxmlformats.org/officeDocument/2006/math">
                    <m:r>
                      <a:rPr lang="cs-CZ" sz="1350">
                        <a:solidFill>
                          <a:srgbClr val="000000"/>
                        </a:solidFill>
                        <a:latin typeface="Cambria Math"/>
                      </a:rPr>
                      <m:t> </m:t>
                    </m:r>
                    <m:r>
                      <a:rPr lang="cs-CZ" sz="1350" i="1">
                        <a:solidFill>
                          <a:srgbClr val="000000"/>
                        </a:solidFill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cs-CZ" sz="135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cs-CZ" sz="1350" dirty="0">
                            <a:solidFill>
                              <a:srgbClr val="000000"/>
                            </a:solidFill>
                            <a:latin typeface="Arial" charset="0"/>
                          </a:rPr>
                          <m:t>Z</m:t>
                        </m:r>
                        <m:r>
                          <m:rPr>
                            <m:nor/>
                          </m:rPr>
                          <a:rPr lang="cs-CZ" sz="1350" baseline="-25000" dirty="0">
                            <a:solidFill>
                              <a:srgbClr val="000000"/>
                            </a:solidFill>
                            <a:latin typeface="Arial" charset="0"/>
                          </a:rPr>
                          <m:t>U</m:t>
                        </m:r>
                      </m:num>
                      <m:den>
                        <m:r>
                          <m:rPr>
                            <m:nor/>
                          </m:rPr>
                          <a:rPr lang="cs-CZ" sz="1350" dirty="0">
                            <a:solidFill>
                              <a:srgbClr val="000000"/>
                            </a:solidFill>
                            <a:latin typeface="Arial" charset="0"/>
                          </a:rPr>
                          <m:t>Z</m:t>
                        </m:r>
                        <m:r>
                          <m:rPr>
                            <m:nor/>
                          </m:rPr>
                          <a:rPr lang="cs-CZ" sz="1350" baseline="-25000" dirty="0">
                            <a:solidFill>
                              <a:srgbClr val="000000"/>
                            </a:solidFill>
                            <a:latin typeface="Arial" charset="0"/>
                          </a:rPr>
                          <m:t>U</m:t>
                        </m:r>
                        <m:r>
                          <a:rPr lang="cs-CZ" sz="1350" i="1" baseline="-25000" dirty="0">
                            <a:solidFill>
                              <a:srgbClr val="000000"/>
                            </a:solidFill>
                            <a:latin typeface="Cambria Math"/>
                          </a:rPr>
                          <m:t>  </m:t>
                        </m:r>
                        <m:r>
                          <a:rPr lang="cs-CZ" sz="1350" i="1">
                            <a:solidFill>
                              <a:srgbClr val="000000"/>
                            </a:solidFill>
                            <a:latin typeface="Cambria Math"/>
                          </a:rPr>
                          <m:t>+ </m:t>
                        </m:r>
                        <m:r>
                          <m:rPr>
                            <m:nor/>
                          </m:rPr>
                          <a:rPr lang="cs-CZ" sz="1350" dirty="0">
                            <a:solidFill>
                              <a:srgbClr val="000000"/>
                            </a:solidFill>
                            <a:latin typeface="Arial" charset="0"/>
                          </a:rPr>
                          <m:t>Z</m:t>
                        </m:r>
                        <m:r>
                          <a:rPr lang="cs-CZ" sz="1350" i="1" dirty="0">
                            <a:solidFill>
                              <a:srgbClr val="000000"/>
                            </a:solidFill>
                            <a:latin typeface="Cambria Math"/>
                          </a:rPr>
                          <m:t>0 </m:t>
                        </m:r>
                      </m:den>
                    </m:f>
                    <m:r>
                      <m:rPr>
                        <m:nor/>
                      </m:rPr>
                      <a:rPr lang="cs-CZ" sz="1350" dirty="0">
                        <a:solidFill>
                          <a:srgbClr val="000000"/>
                        </a:solidFill>
                        <a:latin typeface="Arial" charset="0"/>
                      </a:rPr>
                      <m:t>U</m:t>
                    </m:r>
                    <m:r>
                      <m:rPr>
                        <m:nor/>
                      </m:rPr>
                      <a:rPr lang="cs-CZ" sz="1350" baseline="-25000" dirty="0">
                        <a:solidFill>
                          <a:srgbClr val="000000"/>
                        </a:solidFill>
                        <a:latin typeface="Arial" charset="0"/>
                      </a:rPr>
                      <m:t>1</m:t>
                    </m:r>
                    <m:r>
                      <m:rPr>
                        <m:nor/>
                      </m:rPr>
                      <a:rPr lang="cs-CZ" sz="1350" baseline="-25000" dirty="0">
                        <a:solidFill>
                          <a:srgbClr val="000000"/>
                        </a:solidFill>
                        <a:latin typeface="Arial" charset="0"/>
                      </a:rPr>
                      <m:t>N</m:t>
                    </m:r>
                  </m:oMath>
                </a14:m>
                <a:endParaRPr lang="cs-CZ" sz="1350" dirty="0">
                  <a:solidFill>
                    <a:srgbClr val="000000"/>
                  </a:solidFill>
                  <a:latin typeface="Arial" charset="0"/>
                </a:endParaRPr>
              </a:p>
            </p:txBody>
          </p:sp>
        </mc:Choice>
        <mc:Fallback xmlns="">
          <p:sp>
            <p:nvSpPr>
              <p:cNvPr id="12" name="TextovéPole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10725" y="4709736"/>
                <a:ext cx="1540806" cy="435889"/>
              </a:xfrm>
              <a:prstGeom prst="rect">
                <a:avLst/>
              </a:prstGeom>
              <a:blipFill>
                <a:blip r:embed="rId3"/>
                <a:stretch>
                  <a:fillRect l="-791" b="-8451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290" name="Skupina 7"/>
          <p:cNvGrpSpPr>
            <a:grpSpLocks/>
          </p:cNvGrpSpPr>
          <p:nvPr/>
        </p:nvGrpSpPr>
        <p:grpSpPr bwMode="auto">
          <a:xfrm>
            <a:off x="1952625" y="708423"/>
            <a:ext cx="3992166" cy="1701403"/>
            <a:chOff x="899591" y="1016732"/>
            <a:chExt cx="5323449" cy="2268252"/>
          </a:xfrm>
        </p:grpSpPr>
        <p:pic>
          <p:nvPicPr>
            <p:cNvPr id="12295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99591" y="1016732"/>
              <a:ext cx="5323449" cy="22682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296" name="TextovéPole 2"/>
            <p:cNvSpPr txBox="1">
              <a:spLocks noChangeArrowheads="1"/>
            </p:cNvSpPr>
            <p:nvPr/>
          </p:nvSpPr>
          <p:spPr bwMode="auto">
            <a:xfrm>
              <a:off x="3671900" y="2365482"/>
              <a:ext cx="489929" cy="33851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defTabSz="685800"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cs-CZ" altLang="cs-CZ" sz="1050">
                  <a:solidFill>
                    <a:srgbClr val="000000"/>
                  </a:solidFill>
                </a:rPr>
                <a:t>R</a:t>
              </a:r>
              <a:r>
                <a:rPr lang="cs-CZ" altLang="cs-CZ" sz="1050" baseline="-25000">
                  <a:solidFill>
                    <a:srgbClr val="000000"/>
                  </a:solidFill>
                </a:rPr>
                <a:t>W</a:t>
              </a:r>
              <a:endParaRPr lang="cs-CZ" altLang="cs-CZ" sz="1050">
                <a:solidFill>
                  <a:srgbClr val="000000"/>
                </a:solidFill>
              </a:endParaRPr>
            </a:p>
          </p:txBody>
        </p:sp>
        <p:sp>
          <p:nvSpPr>
            <p:cNvPr id="12297" name="TextovéPole 3"/>
            <p:cNvSpPr txBox="1">
              <a:spLocks noChangeArrowheads="1"/>
            </p:cNvSpPr>
            <p:nvPr/>
          </p:nvSpPr>
          <p:spPr bwMode="auto">
            <a:xfrm>
              <a:off x="4355977" y="2379382"/>
              <a:ext cx="451453" cy="33851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defTabSz="685800"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cs-CZ" altLang="cs-CZ" sz="1050">
                  <a:solidFill>
                    <a:srgbClr val="000000"/>
                  </a:solidFill>
                </a:rPr>
                <a:t>X</a:t>
              </a:r>
              <a:r>
                <a:rPr lang="cs-CZ" altLang="cs-CZ" sz="1050" baseline="-25000">
                  <a:solidFill>
                    <a:srgbClr val="000000"/>
                  </a:solidFill>
                </a:rPr>
                <a:t>C</a:t>
              </a:r>
              <a:endParaRPr lang="cs-CZ" altLang="cs-CZ" sz="1050">
                <a:solidFill>
                  <a:srgbClr val="000000"/>
                </a:solidFill>
              </a:endParaRPr>
            </a:p>
          </p:txBody>
        </p:sp>
        <p:sp>
          <p:nvSpPr>
            <p:cNvPr id="12298" name="TextovéPole 4"/>
            <p:cNvSpPr txBox="1">
              <a:spLocks noChangeArrowheads="1"/>
            </p:cNvSpPr>
            <p:nvPr/>
          </p:nvSpPr>
          <p:spPr bwMode="auto">
            <a:xfrm>
              <a:off x="5148064" y="2387813"/>
              <a:ext cx="432216" cy="33851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defTabSz="685800"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cs-CZ" altLang="cs-CZ" sz="1050">
                  <a:solidFill>
                    <a:srgbClr val="000000"/>
                  </a:solidFill>
                </a:rPr>
                <a:t>X</a:t>
              </a:r>
              <a:r>
                <a:rPr lang="cs-CZ" altLang="cs-CZ" sz="1050" baseline="-25000">
                  <a:solidFill>
                    <a:srgbClr val="000000"/>
                  </a:solidFill>
                </a:rPr>
                <a:t>L</a:t>
              </a:r>
              <a:endParaRPr lang="cs-CZ" altLang="cs-CZ" sz="1050">
                <a:solidFill>
                  <a:srgbClr val="000000"/>
                </a:solidFill>
              </a:endParaRPr>
            </a:p>
          </p:txBody>
        </p:sp>
        <p:sp>
          <p:nvSpPr>
            <p:cNvPr id="12299" name="TextovéPole 5"/>
            <p:cNvSpPr txBox="1">
              <a:spLocks noChangeArrowheads="1"/>
            </p:cNvSpPr>
            <p:nvPr/>
          </p:nvSpPr>
          <p:spPr bwMode="auto">
            <a:xfrm>
              <a:off x="2447763" y="1268760"/>
              <a:ext cx="440766" cy="33851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defTabSz="685800"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cs-CZ" altLang="cs-CZ" sz="1050">
                  <a:solidFill>
                    <a:srgbClr val="000000"/>
                  </a:solidFill>
                </a:rPr>
                <a:t>Z</a:t>
              </a:r>
              <a:r>
                <a:rPr lang="cs-CZ" altLang="cs-CZ" sz="1050" baseline="-25000">
                  <a:solidFill>
                    <a:srgbClr val="000000"/>
                  </a:solidFill>
                </a:rPr>
                <a:t>U</a:t>
              </a:r>
            </a:p>
          </p:txBody>
        </p:sp>
      </p:grpSp>
      <p:sp>
        <p:nvSpPr>
          <p:cNvPr id="7" name="TextovéPole 6"/>
          <p:cNvSpPr txBox="1"/>
          <p:nvPr/>
        </p:nvSpPr>
        <p:spPr>
          <a:xfrm>
            <a:off x="1952625" y="2301479"/>
            <a:ext cx="4887516" cy="170816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cs-CZ" sz="1050" dirty="0">
                <a:solidFill>
                  <a:srgbClr val="000000"/>
                </a:solidFill>
                <a:latin typeface="Arial" charset="0"/>
              </a:rPr>
              <a:t>Z</a:t>
            </a:r>
            <a:r>
              <a:rPr lang="cs-CZ" sz="1050" baseline="-25000" dirty="0">
                <a:solidFill>
                  <a:srgbClr val="000000"/>
                </a:solidFill>
                <a:latin typeface="Arial" charset="0"/>
              </a:rPr>
              <a:t>U </a:t>
            </a:r>
            <a:r>
              <a:rPr lang="cs-CZ" sz="1050" dirty="0">
                <a:solidFill>
                  <a:srgbClr val="000000"/>
                </a:solidFill>
                <a:latin typeface="Arial" charset="0"/>
              </a:rPr>
              <a:t> = </a:t>
            </a:r>
            <a:r>
              <a:rPr lang="el-GR" sz="1050" dirty="0">
                <a:solidFill>
                  <a:srgbClr val="000000"/>
                </a:solidFill>
                <a:latin typeface="Arial" charset="0"/>
              </a:rPr>
              <a:t>Δ</a:t>
            </a:r>
            <a:r>
              <a:rPr lang="cs-CZ" sz="1050" dirty="0">
                <a:solidFill>
                  <a:srgbClr val="000000"/>
                </a:solidFill>
                <a:latin typeface="Arial" charset="0"/>
              </a:rPr>
              <a:t>R  + 1 / j</a:t>
            </a:r>
            <a:r>
              <a:rPr lang="el-GR" sz="1050" dirty="0">
                <a:solidFill>
                  <a:srgbClr val="000000"/>
                </a:solidFill>
                <a:latin typeface="Arial" charset="0"/>
              </a:rPr>
              <a:t>ω Δ</a:t>
            </a:r>
            <a:r>
              <a:rPr lang="cs-CZ" sz="1050" dirty="0">
                <a:solidFill>
                  <a:srgbClr val="000000"/>
                </a:solidFill>
                <a:latin typeface="Arial" charset="0"/>
              </a:rPr>
              <a:t>C 	Nesymetrie v místě poruchy</a:t>
            </a:r>
          </a:p>
          <a:p>
            <a:pPr defTabSz="6858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cs-CZ" sz="1050" dirty="0">
                <a:solidFill>
                  <a:srgbClr val="000000"/>
                </a:solidFill>
                <a:latin typeface="Arial" charset="0"/>
              </a:rPr>
              <a:t>R</a:t>
            </a:r>
            <a:r>
              <a:rPr lang="cs-CZ" sz="1050" baseline="-25000" dirty="0">
                <a:solidFill>
                  <a:srgbClr val="000000"/>
                </a:solidFill>
                <a:latin typeface="Arial" charset="0"/>
              </a:rPr>
              <a:t>W</a:t>
            </a:r>
            <a:r>
              <a:rPr lang="cs-CZ" sz="1050" dirty="0">
                <a:solidFill>
                  <a:srgbClr val="000000"/>
                </a:solidFill>
                <a:latin typeface="Arial" charset="0"/>
              </a:rPr>
              <a:t> =  3R + R</a:t>
            </a:r>
            <a:r>
              <a:rPr lang="cs-CZ" sz="1050" baseline="-25000" dirty="0">
                <a:solidFill>
                  <a:srgbClr val="000000"/>
                </a:solidFill>
                <a:latin typeface="Arial" charset="0"/>
              </a:rPr>
              <a:t>P</a:t>
            </a:r>
            <a:r>
              <a:rPr lang="cs-CZ" sz="1050" dirty="0">
                <a:solidFill>
                  <a:srgbClr val="000000"/>
                </a:solidFill>
                <a:latin typeface="Arial" charset="0"/>
              </a:rPr>
              <a:t>   	Wattmetrická (činná) část svodu</a:t>
            </a:r>
            <a:r>
              <a:rPr lang="cs-CZ" sz="1050" baseline="-25000" dirty="0">
                <a:solidFill>
                  <a:srgbClr val="000000"/>
                </a:solidFill>
                <a:latin typeface="Arial" charset="0"/>
              </a:rPr>
              <a:t> </a:t>
            </a:r>
          </a:p>
          <a:p>
            <a:pPr defTabSz="6858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cs-CZ" sz="1050" dirty="0">
                <a:solidFill>
                  <a:srgbClr val="000000"/>
                </a:solidFill>
                <a:latin typeface="Arial" charset="0"/>
              </a:rPr>
              <a:t>X</a:t>
            </a:r>
            <a:r>
              <a:rPr lang="cs-CZ" sz="1050" baseline="-25000" dirty="0">
                <a:solidFill>
                  <a:srgbClr val="000000"/>
                </a:solidFill>
                <a:latin typeface="Arial" charset="0"/>
              </a:rPr>
              <a:t>C</a:t>
            </a:r>
            <a:r>
              <a:rPr lang="cs-CZ" sz="1050" dirty="0">
                <a:solidFill>
                  <a:srgbClr val="000000"/>
                </a:solidFill>
                <a:latin typeface="Arial" charset="0"/>
              </a:rPr>
              <a:t> = 1 / </a:t>
            </a:r>
            <a:r>
              <a:rPr lang="el-GR" sz="1050" dirty="0">
                <a:solidFill>
                  <a:srgbClr val="000000"/>
                </a:solidFill>
                <a:latin typeface="Arial" charset="0"/>
              </a:rPr>
              <a:t>ω</a:t>
            </a:r>
            <a:r>
              <a:rPr lang="cs-CZ" sz="1050" dirty="0">
                <a:solidFill>
                  <a:srgbClr val="000000"/>
                </a:solidFill>
                <a:latin typeface="Arial" charset="0"/>
              </a:rPr>
              <a:t>3C	Kapacitní část svodu</a:t>
            </a:r>
            <a:r>
              <a:rPr lang="cs-CZ" sz="1050" baseline="-25000" dirty="0">
                <a:solidFill>
                  <a:srgbClr val="000000"/>
                </a:solidFill>
                <a:latin typeface="Arial" charset="0"/>
              </a:rPr>
              <a:t> </a:t>
            </a:r>
          </a:p>
          <a:p>
            <a:pPr defTabSz="6858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cs-CZ" sz="1050" dirty="0">
                <a:solidFill>
                  <a:srgbClr val="000000"/>
                </a:solidFill>
                <a:latin typeface="Arial" charset="0"/>
              </a:rPr>
              <a:t>X</a:t>
            </a:r>
            <a:r>
              <a:rPr lang="cs-CZ" sz="1050" baseline="-25000" dirty="0">
                <a:solidFill>
                  <a:srgbClr val="000000"/>
                </a:solidFill>
                <a:latin typeface="Arial" charset="0"/>
              </a:rPr>
              <a:t>L</a:t>
            </a:r>
            <a:r>
              <a:rPr lang="cs-CZ" sz="1050" dirty="0">
                <a:solidFill>
                  <a:srgbClr val="000000"/>
                </a:solidFill>
                <a:latin typeface="Arial" charset="0"/>
              </a:rPr>
              <a:t> = </a:t>
            </a:r>
            <a:r>
              <a:rPr lang="el-GR" sz="1050" dirty="0">
                <a:solidFill>
                  <a:srgbClr val="000000"/>
                </a:solidFill>
                <a:latin typeface="Arial" charset="0"/>
              </a:rPr>
              <a:t>ω</a:t>
            </a:r>
            <a:r>
              <a:rPr lang="cs-CZ" sz="1050" dirty="0">
                <a:solidFill>
                  <a:srgbClr val="000000"/>
                </a:solidFill>
                <a:latin typeface="Arial" charset="0"/>
              </a:rPr>
              <a:t> L</a:t>
            </a:r>
            <a:r>
              <a:rPr lang="cs-CZ" sz="1050" baseline="-25000" dirty="0">
                <a:solidFill>
                  <a:srgbClr val="000000"/>
                </a:solidFill>
                <a:latin typeface="Arial" charset="0"/>
              </a:rPr>
              <a:t>P</a:t>
            </a:r>
            <a:r>
              <a:rPr lang="cs-CZ" sz="1050" dirty="0">
                <a:solidFill>
                  <a:srgbClr val="000000"/>
                </a:solidFill>
                <a:latin typeface="Arial" charset="0"/>
              </a:rPr>
              <a:t> 		Indukčnost tlumivky</a:t>
            </a:r>
          </a:p>
          <a:p>
            <a:pPr defTabSz="685800" fontAlgn="base">
              <a:spcBef>
                <a:spcPct val="0"/>
              </a:spcBef>
              <a:spcAft>
                <a:spcPct val="0"/>
              </a:spcAft>
              <a:defRPr/>
            </a:pPr>
            <a:endParaRPr lang="cs-CZ" sz="1050" dirty="0">
              <a:solidFill>
                <a:srgbClr val="000000"/>
              </a:solidFill>
              <a:latin typeface="Arial" charset="0"/>
            </a:endParaRPr>
          </a:p>
          <a:p>
            <a:pPr defTabSz="6858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cs-CZ" sz="1050" dirty="0">
                <a:solidFill>
                  <a:srgbClr val="000000"/>
                </a:solidFill>
                <a:latin typeface="Arial" charset="0"/>
              </a:rPr>
              <a:t>Tímto dostaneme impedanční dělič na kterém se rozdělí napětí U</a:t>
            </a:r>
            <a:r>
              <a:rPr lang="cs-CZ" sz="1050" baseline="-25000" dirty="0">
                <a:solidFill>
                  <a:srgbClr val="000000"/>
                </a:solidFill>
                <a:latin typeface="Arial" charset="0"/>
              </a:rPr>
              <a:t>1N</a:t>
            </a:r>
            <a:r>
              <a:rPr lang="cs-CZ" sz="1050" dirty="0">
                <a:solidFill>
                  <a:srgbClr val="000000"/>
                </a:solidFill>
                <a:latin typeface="Arial" charset="0"/>
              </a:rPr>
              <a:t> v poměru impedancí na:</a:t>
            </a:r>
          </a:p>
          <a:p>
            <a:pPr marL="214313" indent="-214313" defTabSz="685800" fontAlgn="base">
              <a:spcBef>
                <a:spcPct val="0"/>
              </a:spcBef>
              <a:spcAft>
                <a:spcPct val="0"/>
              </a:spcAft>
              <a:buFontTx/>
              <a:buChar char="-"/>
              <a:defRPr/>
            </a:pPr>
            <a:r>
              <a:rPr lang="cs-CZ" sz="1050" dirty="0">
                <a:solidFill>
                  <a:srgbClr val="000000"/>
                </a:solidFill>
                <a:latin typeface="Arial" charset="0"/>
              </a:rPr>
              <a:t>Úbytek na poruše = nesymetrii, porucha je nesymetrie mimo „meze“</a:t>
            </a:r>
          </a:p>
          <a:p>
            <a:pPr marL="214313" indent="-214313" defTabSz="685800" fontAlgn="base">
              <a:spcBef>
                <a:spcPct val="0"/>
              </a:spcBef>
              <a:spcAft>
                <a:spcPct val="0"/>
              </a:spcAft>
              <a:buFontTx/>
              <a:buChar char="-"/>
              <a:defRPr/>
            </a:pPr>
            <a:r>
              <a:rPr lang="cs-CZ" sz="1050" dirty="0">
                <a:solidFill>
                  <a:srgbClr val="000000"/>
                </a:solidFill>
                <a:latin typeface="Arial" charset="0"/>
              </a:rPr>
              <a:t>Paralelním rezonančním obvodu daném tlumivkou a kapacitou oblasti</a:t>
            </a:r>
          </a:p>
          <a:p>
            <a:pPr marL="214313" indent="-214313" defTabSz="685800" fontAlgn="base">
              <a:spcBef>
                <a:spcPct val="0"/>
              </a:spcBef>
              <a:spcAft>
                <a:spcPct val="0"/>
              </a:spcAft>
              <a:buFontTx/>
              <a:buChar char="-"/>
              <a:defRPr/>
            </a:pPr>
            <a:endParaRPr lang="cs-CZ" sz="1050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2292" name="TextovéPole 1"/>
          <p:cNvSpPr txBox="1">
            <a:spLocks noChangeArrowheads="1"/>
          </p:cNvSpPr>
          <p:nvPr/>
        </p:nvSpPr>
        <p:spPr bwMode="auto">
          <a:xfrm>
            <a:off x="1952625" y="3990975"/>
            <a:ext cx="3509963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defTabSz="6858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cs-CZ" altLang="cs-CZ" sz="1050" dirty="0">
                <a:solidFill>
                  <a:srgbClr val="000000"/>
                </a:solidFill>
              </a:rPr>
              <a:t>Pokud je X</a:t>
            </a:r>
            <a:r>
              <a:rPr lang="cs-CZ" altLang="cs-CZ" sz="1050" baseline="-25000" dirty="0">
                <a:solidFill>
                  <a:srgbClr val="000000"/>
                </a:solidFill>
              </a:rPr>
              <a:t>L</a:t>
            </a:r>
            <a:r>
              <a:rPr lang="cs-CZ" altLang="cs-CZ" sz="1050" dirty="0">
                <a:solidFill>
                  <a:srgbClr val="000000"/>
                </a:solidFill>
              </a:rPr>
              <a:t> a X</a:t>
            </a:r>
            <a:r>
              <a:rPr lang="cs-CZ" altLang="cs-CZ" sz="1050" baseline="-25000" dirty="0">
                <a:solidFill>
                  <a:srgbClr val="000000"/>
                </a:solidFill>
              </a:rPr>
              <a:t>C</a:t>
            </a:r>
            <a:r>
              <a:rPr lang="cs-CZ" altLang="cs-CZ" sz="1050" dirty="0">
                <a:solidFill>
                  <a:srgbClr val="000000"/>
                </a:solidFill>
              </a:rPr>
              <a:t> v rezonanci, tak:</a:t>
            </a:r>
          </a:p>
          <a:p>
            <a:pPr defTabSz="6858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cs-CZ" altLang="cs-CZ" sz="1050" dirty="0">
                <a:solidFill>
                  <a:srgbClr val="000000"/>
                </a:solidFill>
              </a:rPr>
              <a:t>- Je největší Z a tím pádem napětí na tlumivce je max.</a:t>
            </a:r>
          </a:p>
        </p:txBody>
      </p:sp>
      <p:cxnSp>
        <p:nvCxnSpPr>
          <p:cNvPr id="10" name="Přímá spojnice se šipkou 9"/>
          <p:cNvCxnSpPr/>
          <p:nvPr/>
        </p:nvCxnSpPr>
        <p:spPr>
          <a:xfrm flipH="1">
            <a:off x="3788569" y="698897"/>
            <a:ext cx="486966" cy="314325"/>
          </a:xfrm>
          <a:prstGeom prst="straightConnector1">
            <a:avLst/>
          </a:prstGeom>
          <a:ln w="158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294" name="TextovéPole 12"/>
          <p:cNvSpPr txBox="1">
            <a:spLocks noChangeArrowheads="1"/>
          </p:cNvSpPr>
          <p:nvPr/>
        </p:nvSpPr>
        <p:spPr bwMode="auto">
          <a:xfrm>
            <a:off x="4256391" y="625079"/>
            <a:ext cx="1540806" cy="2539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defTabSz="6858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cs-CZ" altLang="cs-CZ" sz="1050" dirty="0">
                <a:solidFill>
                  <a:srgbClr val="000000"/>
                </a:solidFill>
              </a:rPr>
              <a:t>Proud místem poruchy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ovéPole 11"/>
              <p:cNvSpPr txBox="1"/>
              <p:nvPr/>
            </p:nvSpPr>
            <p:spPr>
              <a:xfrm>
                <a:off x="1439652" y="100452"/>
                <a:ext cx="3474028" cy="43588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defTabSz="685800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cs-CZ" sz="1350" dirty="0">
                    <a:solidFill>
                      <a:srgbClr val="000000"/>
                    </a:solidFill>
                    <a:latin typeface="Arial" charset="0"/>
                  </a:rPr>
                  <a:t>Což je impedanční dělič: U</a:t>
                </a:r>
                <a:r>
                  <a:rPr lang="cs-CZ" sz="1350" baseline="-25000" dirty="0">
                    <a:solidFill>
                      <a:srgbClr val="000000"/>
                    </a:solidFill>
                    <a:latin typeface="Arial" charset="0"/>
                  </a:rPr>
                  <a:t>NE</a:t>
                </a:r>
                <a14:m>
                  <m:oMath xmlns:m="http://schemas.openxmlformats.org/officeDocument/2006/math">
                    <m:r>
                      <a:rPr lang="cs-CZ" sz="1350">
                        <a:solidFill>
                          <a:srgbClr val="000000"/>
                        </a:solidFill>
                        <a:latin typeface="Cambria Math"/>
                      </a:rPr>
                      <m:t> </m:t>
                    </m:r>
                    <m:r>
                      <a:rPr lang="cs-CZ" sz="1350" i="1">
                        <a:solidFill>
                          <a:srgbClr val="000000"/>
                        </a:solidFill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cs-CZ" sz="135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cs-CZ" sz="1350" dirty="0">
                            <a:solidFill>
                              <a:srgbClr val="000000"/>
                            </a:solidFill>
                            <a:latin typeface="Arial" charset="0"/>
                          </a:rPr>
                          <m:t>Z</m:t>
                        </m:r>
                        <m:r>
                          <m:rPr>
                            <m:nor/>
                          </m:rPr>
                          <a:rPr lang="cs-CZ" sz="1350" baseline="-25000" dirty="0">
                            <a:solidFill>
                              <a:srgbClr val="000000"/>
                            </a:solidFill>
                            <a:latin typeface="Arial" charset="0"/>
                          </a:rPr>
                          <m:t>U</m:t>
                        </m:r>
                      </m:num>
                      <m:den>
                        <m:r>
                          <m:rPr>
                            <m:nor/>
                          </m:rPr>
                          <a:rPr lang="cs-CZ" sz="1350" dirty="0">
                            <a:solidFill>
                              <a:srgbClr val="000000"/>
                            </a:solidFill>
                            <a:latin typeface="Arial" charset="0"/>
                          </a:rPr>
                          <m:t>Z</m:t>
                        </m:r>
                        <m:r>
                          <m:rPr>
                            <m:nor/>
                          </m:rPr>
                          <a:rPr lang="cs-CZ" sz="1350" baseline="-25000" dirty="0">
                            <a:solidFill>
                              <a:srgbClr val="000000"/>
                            </a:solidFill>
                            <a:latin typeface="Arial" charset="0"/>
                          </a:rPr>
                          <m:t>U</m:t>
                        </m:r>
                        <m:r>
                          <a:rPr lang="cs-CZ" sz="1350" i="1" baseline="-25000" dirty="0">
                            <a:solidFill>
                              <a:srgbClr val="000000"/>
                            </a:solidFill>
                            <a:latin typeface="Cambria Math"/>
                          </a:rPr>
                          <m:t>  </m:t>
                        </m:r>
                        <m:r>
                          <a:rPr lang="cs-CZ" sz="1350" i="1">
                            <a:solidFill>
                              <a:srgbClr val="000000"/>
                            </a:solidFill>
                            <a:latin typeface="Cambria Math"/>
                          </a:rPr>
                          <m:t>+ </m:t>
                        </m:r>
                        <m:r>
                          <m:rPr>
                            <m:nor/>
                          </m:rPr>
                          <a:rPr lang="cs-CZ" sz="1350" dirty="0">
                            <a:solidFill>
                              <a:srgbClr val="000000"/>
                            </a:solidFill>
                            <a:latin typeface="Arial" charset="0"/>
                          </a:rPr>
                          <m:t>Z</m:t>
                        </m:r>
                        <m:r>
                          <a:rPr lang="cs-CZ" sz="1350" i="1" dirty="0">
                            <a:solidFill>
                              <a:srgbClr val="000000"/>
                            </a:solidFill>
                            <a:latin typeface="Cambria Math"/>
                          </a:rPr>
                          <m:t>0</m:t>
                        </m:r>
                        <m:r>
                          <a:rPr lang="cs-CZ" sz="1350" i="1" dirty="0">
                            <a:solidFill>
                              <a:srgbClr val="000000"/>
                            </a:solidFill>
                            <a:latin typeface="Cambria Math"/>
                          </a:rPr>
                          <m:t> </m:t>
                        </m:r>
                      </m:den>
                    </m:f>
                    <m:r>
                      <m:rPr>
                        <m:nor/>
                      </m:rPr>
                      <a:rPr lang="cs-CZ" sz="1350" dirty="0">
                        <a:solidFill>
                          <a:srgbClr val="000000"/>
                        </a:solidFill>
                        <a:latin typeface="Arial" charset="0"/>
                      </a:rPr>
                      <m:t>U</m:t>
                    </m:r>
                    <m:r>
                      <m:rPr>
                        <m:nor/>
                      </m:rPr>
                      <a:rPr lang="cs-CZ" sz="1350" baseline="-25000" dirty="0">
                        <a:solidFill>
                          <a:srgbClr val="000000"/>
                        </a:solidFill>
                        <a:latin typeface="Arial" charset="0"/>
                      </a:rPr>
                      <m:t>1</m:t>
                    </m:r>
                    <m:r>
                      <m:rPr>
                        <m:nor/>
                      </m:rPr>
                      <a:rPr lang="cs-CZ" sz="1350" baseline="-25000" dirty="0">
                        <a:solidFill>
                          <a:srgbClr val="000000"/>
                        </a:solidFill>
                        <a:latin typeface="Arial" charset="0"/>
                      </a:rPr>
                      <m:t>N</m:t>
                    </m:r>
                  </m:oMath>
                </a14:m>
                <a:endParaRPr lang="cs-CZ" sz="1350" dirty="0">
                  <a:solidFill>
                    <a:srgbClr val="000000"/>
                  </a:solidFill>
                  <a:latin typeface="Arial" charset="0"/>
                </a:endParaRPr>
              </a:p>
            </p:txBody>
          </p:sp>
        </mc:Choice>
        <mc:Fallback xmlns="">
          <p:sp>
            <p:nvSpPr>
              <p:cNvPr id="12" name="TextovéPole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39652" y="100452"/>
                <a:ext cx="3474028" cy="435889"/>
              </a:xfrm>
              <a:prstGeom prst="rect">
                <a:avLst/>
              </a:prstGeom>
              <a:blipFill>
                <a:blip r:embed="rId3"/>
                <a:stretch>
                  <a:fillRect l="-351" b="-8333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Ovál 12"/>
          <p:cNvSpPr/>
          <p:nvPr/>
        </p:nvSpPr>
        <p:spPr>
          <a:xfrm>
            <a:off x="3572913" y="856060"/>
            <a:ext cx="2237015" cy="1445419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685800" fontAlgn="base">
              <a:spcBef>
                <a:spcPct val="0"/>
              </a:spcBef>
              <a:spcAft>
                <a:spcPct val="0"/>
              </a:spcAft>
              <a:defRPr/>
            </a:pPr>
            <a:endParaRPr lang="cs-CZ" sz="1350">
              <a:solidFill>
                <a:srgbClr val="FFFFFF"/>
              </a:solidFill>
              <a:latin typeface="Arial"/>
            </a:endParaRPr>
          </a:p>
        </p:txBody>
      </p:sp>
      <p:sp>
        <p:nvSpPr>
          <p:cNvPr id="15" name="TextovéPole 1"/>
          <p:cNvSpPr txBox="1">
            <a:spLocks noChangeArrowheads="1"/>
          </p:cNvSpPr>
          <p:nvPr/>
        </p:nvSpPr>
        <p:spPr bwMode="auto">
          <a:xfrm>
            <a:off x="5852351" y="1337740"/>
            <a:ext cx="1975581" cy="5770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defTabSz="6858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cs-CZ" altLang="cs-CZ" sz="1050" dirty="0">
                <a:solidFill>
                  <a:srgbClr val="000000"/>
                </a:solidFill>
              </a:rPr>
              <a:t>Tlumivka + kapacita oblasti =</a:t>
            </a:r>
          </a:p>
          <a:p>
            <a:pPr defTabSz="6858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cs-CZ" altLang="cs-CZ" sz="1050" dirty="0">
                <a:solidFill>
                  <a:srgbClr val="000000"/>
                </a:solidFill>
              </a:rPr>
              <a:t>paralelní rezonanční obvod:</a:t>
            </a:r>
          </a:p>
          <a:p>
            <a:pPr defTabSz="6858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cs-CZ" altLang="cs-CZ" sz="1050" dirty="0">
                <a:solidFill>
                  <a:srgbClr val="000000"/>
                </a:solidFill>
              </a:rPr>
              <a:t>Vyladěno = Z -&gt; 00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ovéPole 1"/>
          <p:cNvSpPr txBox="1">
            <a:spLocks noChangeArrowheads="1"/>
          </p:cNvSpPr>
          <p:nvPr/>
        </p:nvSpPr>
        <p:spPr bwMode="auto">
          <a:xfrm>
            <a:off x="1899048" y="222647"/>
            <a:ext cx="4887515" cy="5770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defTabSz="6858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cs-CZ" altLang="cs-CZ" sz="1050">
                <a:solidFill>
                  <a:srgbClr val="000000"/>
                </a:solidFill>
              </a:rPr>
              <a:t>Pokud je X</a:t>
            </a:r>
            <a:r>
              <a:rPr lang="cs-CZ" altLang="cs-CZ" sz="1050" baseline="-25000">
                <a:solidFill>
                  <a:srgbClr val="000000"/>
                </a:solidFill>
              </a:rPr>
              <a:t>L</a:t>
            </a:r>
            <a:r>
              <a:rPr lang="cs-CZ" altLang="cs-CZ" sz="1050">
                <a:solidFill>
                  <a:srgbClr val="000000"/>
                </a:solidFill>
              </a:rPr>
              <a:t> a X</a:t>
            </a:r>
            <a:r>
              <a:rPr lang="cs-CZ" altLang="cs-CZ" sz="1050" baseline="-25000">
                <a:solidFill>
                  <a:srgbClr val="000000"/>
                </a:solidFill>
              </a:rPr>
              <a:t>C</a:t>
            </a:r>
            <a:r>
              <a:rPr lang="cs-CZ" altLang="cs-CZ" sz="1050">
                <a:solidFill>
                  <a:srgbClr val="000000"/>
                </a:solidFill>
              </a:rPr>
              <a:t> v rezonanci a kapacitní nesymetrie v „mezích“ , tak:</a:t>
            </a:r>
          </a:p>
          <a:p>
            <a:pPr defTabSz="6858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cs-CZ" altLang="cs-CZ" sz="1050">
                <a:solidFill>
                  <a:srgbClr val="000000"/>
                </a:solidFill>
              </a:rPr>
              <a:t>- Je největší Z a tím pádem napětí na tlumivce je max. a je možné naladit oblast:</a:t>
            </a:r>
          </a:p>
        </p:txBody>
      </p:sp>
      <p:graphicFrame>
        <p:nvGraphicFramePr>
          <p:cNvPr id="13315" name="Objekt 2"/>
          <p:cNvGraphicFramePr>
            <a:graphicFrameLocks noChangeAspect="1"/>
          </p:cNvGraphicFramePr>
          <p:nvPr/>
        </p:nvGraphicFramePr>
        <p:xfrm>
          <a:off x="1304925" y="708423"/>
          <a:ext cx="2483644" cy="218717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68" name="Graf" r:id="rId3" imgW="5257800" imgH="4629150" progId="Excel.Chart.8">
                  <p:embed/>
                </p:oleObj>
              </mc:Choice>
              <mc:Fallback>
                <p:oleObj name="Graf" r:id="rId3" imgW="5257800" imgH="4629150" progId="Excel.Chart.8">
                  <p:embed/>
                  <p:pic>
                    <p:nvPicPr>
                      <p:cNvPr id="13315" name="Objek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04925" y="708423"/>
                        <a:ext cx="2483644" cy="218717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316" name="TextovéPole 3"/>
          <p:cNvSpPr txBox="1">
            <a:spLocks noChangeArrowheads="1"/>
          </p:cNvSpPr>
          <p:nvPr/>
        </p:nvSpPr>
        <p:spPr bwMode="auto">
          <a:xfrm>
            <a:off x="1899048" y="3355182"/>
            <a:ext cx="4887515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defTabSz="6858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cs-CZ" altLang="cs-CZ" sz="1050">
                <a:solidFill>
                  <a:srgbClr val="000000"/>
                </a:solidFill>
              </a:rPr>
              <a:t>Pokud je X</a:t>
            </a:r>
            <a:r>
              <a:rPr lang="cs-CZ" altLang="cs-CZ" sz="1050" baseline="-25000">
                <a:solidFill>
                  <a:srgbClr val="000000"/>
                </a:solidFill>
              </a:rPr>
              <a:t>L</a:t>
            </a:r>
            <a:r>
              <a:rPr lang="cs-CZ" altLang="cs-CZ" sz="1050">
                <a:solidFill>
                  <a:srgbClr val="000000"/>
                </a:solidFill>
              </a:rPr>
              <a:t> a X</a:t>
            </a:r>
            <a:r>
              <a:rPr lang="cs-CZ" altLang="cs-CZ" sz="1050" baseline="-25000">
                <a:solidFill>
                  <a:srgbClr val="000000"/>
                </a:solidFill>
              </a:rPr>
              <a:t>C</a:t>
            </a:r>
            <a:r>
              <a:rPr lang="cs-CZ" altLang="cs-CZ" sz="1050">
                <a:solidFill>
                  <a:srgbClr val="000000"/>
                </a:solidFill>
              </a:rPr>
              <a:t> „kdekoliv“ a  Z nesymetrie -&gt; 0, tak:</a:t>
            </a:r>
          </a:p>
          <a:p>
            <a:pPr defTabSz="6858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cs-CZ" altLang="cs-CZ" sz="1050">
                <a:solidFill>
                  <a:srgbClr val="000000"/>
                </a:solidFill>
              </a:rPr>
              <a:t>Jde o kovové zemní spojení, kde napětí na tlumivce bude stále = U</a:t>
            </a:r>
            <a:r>
              <a:rPr lang="cs-CZ" altLang="cs-CZ" sz="1050" baseline="-25000">
                <a:solidFill>
                  <a:srgbClr val="000000"/>
                </a:solidFill>
              </a:rPr>
              <a:t>1N</a:t>
            </a:r>
            <a:r>
              <a:rPr lang="cs-CZ" altLang="cs-CZ" sz="1050">
                <a:solidFill>
                  <a:srgbClr val="000000"/>
                </a:solidFill>
              </a:rPr>
              <a:t> , ale proud poruchou se bude měnit podle vyladění oblasti, při vyladěné oblasti bude proud poruchou nejmenší</a:t>
            </a:r>
          </a:p>
        </p:txBody>
      </p:sp>
      <p:sp>
        <p:nvSpPr>
          <p:cNvPr id="13317" name="TextovéPole 4"/>
          <p:cNvSpPr txBox="1">
            <a:spLocks noChangeArrowheads="1"/>
          </p:cNvSpPr>
          <p:nvPr/>
        </p:nvSpPr>
        <p:spPr bwMode="auto">
          <a:xfrm>
            <a:off x="1905000" y="4080272"/>
            <a:ext cx="4887516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defTabSz="6858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cs-CZ" altLang="cs-CZ" sz="1050">
                <a:solidFill>
                  <a:srgbClr val="000000"/>
                </a:solidFill>
              </a:rPr>
              <a:t>Pokud je Z nesymetrie = 00, tak:</a:t>
            </a:r>
          </a:p>
          <a:p>
            <a:pPr defTabSz="6858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cs-CZ" altLang="cs-CZ" sz="1050">
                <a:solidFill>
                  <a:srgbClr val="000000"/>
                </a:solidFill>
              </a:rPr>
              <a:t>Jde o symetrickou síť a není možno vyladit podle UE</a:t>
            </a:r>
          </a:p>
        </p:txBody>
      </p:sp>
      <p:grpSp>
        <p:nvGrpSpPr>
          <p:cNvPr id="13318" name="Skupina 5"/>
          <p:cNvGrpSpPr>
            <a:grpSpLocks/>
          </p:cNvGrpSpPr>
          <p:nvPr/>
        </p:nvGrpSpPr>
        <p:grpSpPr bwMode="auto">
          <a:xfrm>
            <a:off x="3896917" y="869156"/>
            <a:ext cx="3992165" cy="1701404"/>
            <a:chOff x="899591" y="1016732"/>
            <a:chExt cx="5323449" cy="2268252"/>
          </a:xfrm>
        </p:grpSpPr>
        <p:pic>
          <p:nvPicPr>
            <p:cNvPr id="13321" name="Picture 2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99591" y="1016732"/>
              <a:ext cx="5323449" cy="22682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322" name="TextovéPole 7"/>
            <p:cNvSpPr txBox="1">
              <a:spLocks noChangeArrowheads="1"/>
            </p:cNvSpPr>
            <p:nvPr/>
          </p:nvSpPr>
          <p:spPr bwMode="auto">
            <a:xfrm>
              <a:off x="3671900" y="2365482"/>
              <a:ext cx="489929" cy="33851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defTabSz="685800"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cs-CZ" altLang="cs-CZ" sz="1050">
                  <a:solidFill>
                    <a:srgbClr val="000000"/>
                  </a:solidFill>
                </a:rPr>
                <a:t>R</a:t>
              </a:r>
              <a:r>
                <a:rPr lang="cs-CZ" altLang="cs-CZ" sz="1050" baseline="-25000">
                  <a:solidFill>
                    <a:srgbClr val="000000"/>
                  </a:solidFill>
                </a:rPr>
                <a:t>W</a:t>
              </a:r>
              <a:endParaRPr lang="cs-CZ" altLang="cs-CZ" sz="1050">
                <a:solidFill>
                  <a:srgbClr val="000000"/>
                </a:solidFill>
              </a:endParaRPr>
            </a:p>
          </p:txBody>
        </p:sp>
        <p:sp>
          <p:nvSpPr>
            <p:cNvPr id="13323" name="TextovéPole 8"/>
            <p:cNvSpPr txBox="1">
              <a:spLocks noChangeArrowheads="1"/>
            </p:cNvSpPr>
            <p:nvPr/>
          </p:nvSpPr>
          <p:spPr bwMode="auto">
            <a:xfrm>
              <a:off x="4355976" y="2379382"/>
              <a:ext cx="451453" cy="33851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defTabSz="685800"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cs-CZ" altLang="cs-CZ" sz="1050">
                  <a:solidFill>
                    <a:srgbClr val="000000"/>
                  </a:solidFill>
                </a:rPr>
                <a:t>X</a:t>
              </a:r>
              <a:r>
                <a:rPr lang="cs-CZ" altLang="cs-CZ" sz="1050" baseline="-25000">
                  <a:solidFill>
                    <a:srgbClr val="000000"/>
                  </a:solidFill>
                </a:rPr>
                <a:t>C</a:t>
              </a:r>
              <a:endParaRPr lang="cs-CZ" altLang="cs-CZ" sz="1050">
                <a:solidFill>
                  <a:srgbClr val="000000"/>
                </a:solidFill>
              </a:endParaRPr>
            </a:p>
          </p:txBody>
        </p:sp>
        <p:sp>
          <p:nvSpPr>
            <p:cNvPr id="13324" name="TextovéPole 9"/>
            <p:cNvSpPr txBox="1">
              <a:spLocks noChangeArrowheads="1"/>
            </p:cNvSpPr>
            <p:nvPr/>
          </p:nvSpPr>
          <p:spPr bwMode="auto">
            <a:xfrm>
              <a:off x="5148064" y="2387813"/>
              <a:ext cx="432216" cy="33851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defTabSz="685800"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cs-CZ" altLang="cs-CZ" sz="1050">
                  <a:solidFill>
                    <a:srgbClr val="000000"/>
                  </a:solidFill>
                </a:rPr>
                <a:t>X</a:t>
              </a:r>
              <a:r>
                <a:rPr lang="cs-CZ" altLang="cs-CZ" sz="1050" baseline="-25000">
                  <a:solidFill>
                    <a:srgbClr val="000000"/>
                  </a:solidFill>
                </a:rPr>
                <a:t>L</a:t>
              </a:r>
              <a:endParaRPr lang="cs-CZ" altLang="cs-CZ" sz="1050">
                <a:solidFill>
                  <a:srgbClr val="000000"/>
                </a:solidFill>
              </a:endParaRPr>
            </a:p>
          </p:txBody>
        </p:sp>
        <p:sp>
          <p:nvSpPr>
            <p:cNvPr id="13325" name="TextovéPole 10"/>
            <p:cNvSpPr txBox="1">
              <a:spLocks noChangeArrowheads="1"/>
            </p:cNvSpPr>
            <p:nvPr/>
          </p:nvSpPr>
          <p:spPr bwMode="auto">
            <a:xfrm>
              <a:off x="2447764" y="1268760"/>
              <a:ext cx="440767" cy="33851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defTabSz="685800"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cs-CZ" altLang="cs-CZ" sz="1050">
                  <a:solidFill>
                    <a:srgbClr val="000000"/>
                  </a:solidFill>
                </a:rPr>
                <a:t>Z</a:t>
              </a:r>
              <a:r>
                <a:rPr lang="cs-CZ" altLang="cs-CZ" sz="1050" baseline="-25000">
                  <a:solidFill>
                    <a:srgbClr val="000000"/>
                  </a:solidFill>
                </a:rPr>
                <a:t>U</a:t>
              </a:r>
            </a:p>
          </p:txBody>
        </p:sp>
      </p:grpSp>
      <p:sp>
        <p:nvSpPr>
          <p:cNvPr id="12" name="Ovál 11"/>
          <p:cNvSpPr/>
          <p:nvPr/>
        </p:nvSpPr>
        <p:spPr>
          <a:xfrm>
            <a:off x="5625703" y="816769"/>
            <a:ext cx="1889522" cy="229552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685800" fontAlgn="base">
              <a:spcBef>
                <a:spcPct val="0"/>
              </a:spcBef>
              <a:spcAft>
                <a:spcPct val="0"/>
              </a:spcAft>
              <a:defRPr/>
            </a:pPr>
            <a:endParaRPr lang="cs-CZ" sz="1350">
              <a:solidFill>
                <a:srgbClr val="FFFFFF"/>
              </a:solidFill>
              <a:latin typeface="Arial"/>
            </a:endParaRPr>
          </a:p>
        </p:txBody>
      </p:sp>
      <p:sp>
        <p:nvSpPr>
          <p:cNvPr id="13320" name="TextovéPole 12"/>
          <p:cNvSpPr txBox="1">
            <a:spLocks noChangeArrowheads="1"/>
          </p:cNvSpPr>
          <p:nvPr/>
        </p:nvSpPr>
        <p:spPr bwMode="auto">
          <a:xfrm>
            <a:off x="1921669" y="4569619"/>
            <a:ext cx="4887516" cy="5770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defTabSz="6858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cs-CZ" altLang="cs-CZ" sz="1050">
                <a:solidFill>
                  <a:srgbClr val="000000"/>
                </a:solidFill>
              </a:rPr>
              <a:t>Pokud je R</a:t>
            </a:r>
            <a:r>
              <a:rPr lang="cs-CZ" altLang="cs-CZ" sz="1050" baseline="-25000">
                <a:solidFill>
                  <a:srgbClr val="000000"/>
                </a:solidFill>
              </a:rPr>
              <a:t>W</a:t>
            </a:r>
            <a:r>
              <a:rPr lang="cs-CZ" altLang="cs-CZ" sz="1050">
                <a:solidFill>
                  <a:srgbClr val="000000"/>
                </a:solidFill>
              </a:rPr>
              <a:t> malý (odpor pro automatiku R &lt; 1 Ohm, tak:</a:t>
            </a:r>
          </a:p>
          <a:p>
            <a:pPr defTabSz="6858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cs-CZ" altLang="cs-CZ" sz="1050">
                <a:solidFill>
                  <a:srgbClr val="000000"/>
                </a:solidFill>
              </a:rPr>
              <a:t>Dojde k „vykrácení“ X</a:t>
            </a:r>
            <a:r>
              <a:rPr lang="cs-CZ" altLang="cs-CZ" sz="1050" baseline="-25000">
                <a:solidFill>
                  <a:srgbClr val="000000"/>
                </a:solidFill>
              </a:rPr>
              <a:t>L</a:t>
            </a:r>
            <a:r>
              <a:rPr lang="cs-CZ" altLang="cs-CZ" sz="1050">
                <a:solidFill>
                  <a:srgbClr val="000000"/>
                </a:solidFill>
              </a:rPr>
              <a:t> a X</a:t>
            </a:r>
            <a:r>
              <a:rPr lang="cs-CZ" altLang="cs-CZ" sz="1050" baseline="-25000">
                <a:solidFill>
                  <a:srgbClr val="000000"/>
                </a:solidFill>
              </a:rPr>
              <a:t>C </a:t>
            </a:r>
            <a:r>
              <a:rPr lang="cs-CZ" altLang="cs-CZ" sz="1050">
                <a:solidFill>
                  <a:srgbClr val="000000"/>
                </a:solidFill>
              </a:rPr>
              <a:t> tím pádem je malé U</a:t>
            </a:r>
            <a:r>
              <a:rPr lang="cs-CZ" altLang="cs-CZ" sz="1050" baseline="-25000">
                <a:solidFill>
                  <a:srgbClr val="000000"/>
                </a:solidFill>
              </a:rPr>
              <a:t>EN </a:t>
            </a:r>
            <a:r>
              <a:rPr lang="cs-CZ" altLang="cs-CZ" sz="1050">
                <a:solidFill>
                  <a:srgbClr val="000000"/>
                </a:solidFill>
              </a:rPr>
              <a:t> a ochrany mají malé napětí pro detekci zemního spojení!!!! 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altLang="cs-CZ" sz="1800">
                <a:solidFill>
                  <a:srgbClr val="FF0000"/>
                </a:solidFill>
              </a:rPr>
              <a:t>Zhášená síť – zemní spojení shrnutí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cs-CZ" altLang="cs-CZ" sz="1350" dirty="0"/>
              <a:t>Zemní spojení je ochranami pouze signalizováno.</a:t>
            </a:r>
          </a:p>
          <a:p>
            <a:pPr eaLnBrk="1" hangingPunct="1">
              <a:lnSpc>
                <a:spcPct val="90000"/>
              </a:lnSpc>
            </a:pPr>
            <a:r>
              <a:rPr lang="cs-CZ" altLang="cs-CZ" sz="1350" dirty="0"/>
              <a:t>Jednak zemní spojení </a:t>
            </a:r>
            <a:r>
              <a:rPr lang="cs-CZ" altLang="cs-CZ" sz="1350" dirty="0">
                <a:highlight>
                  <a:srgbClr val="00FF00"/>
                </a:highlight>
              </a:rPr>
              <a:t>sběrny GV relé </a:t>
            </a:r>
            <a:r>
              <a:rPr lang="cs-CZ" altLang="cs-CZ" sz="1350" dirty="0"/>
              <a:t>– od překročení U0 (pokud je větší než 30V)</a:t>
            </a:r>
          </a:p>
          <a:p>
            <a:pPr eaLnBrk="1" hangingPunct="1">
              <a:lnSpc>
                <a:spcPct val="90000"/>
              </a:lnSpc>
            </a:pPr>
            <a:r>
              <a:rPr lang="cs-CZ" altLang="cs-CZ" sz="1350" dirty="0"/>
              <a:t>Potom zemní spojení vývodu vlastní ochranou vývodu – používáme wattmetrický princip – činný proud sítě teče jen vývodem se zemním spojením. Funguje jenom při dobrém vyladění tlumivky!!!!!! </a:t>
            </a:r>
          </a:p>
          <a:p>
            <a:pPr eaLnBrk="1" hangingPunct="1">
              <a:lnSpc>
                <a:spcPct val="90000"/>
              </a:lnSpc>
            </a:pPr>
            <a:r>
              <a:rPr lang="cs-CZ" altLang="cs-CZ" sz="1350" dirty="0"/>
              <a:t>Pro zlepšení signalizace je použita automatika odporu – zvýší činný proud místem zemního spojení. Standardně používáme odpor </a:t>
            </a:r>
            <a:r>
              <a:rPr lang="cs-CZ" altLang="cs-CZ" sz="1350" b="1" u="sng" dirty="0"/>
              <a:t>1 Ohm</a:t>
            </a:r>
            <a:r>
              <a:rPr lang="cs-CZ" altLang="cs-CZ" sz="1350" dirty="0"/>
              <a:t> (0,5 Ohmu </a:t>
            </a:r>
            <a:r>
              <a:rPr lang="cs-CZ" altLang="cs-CZ" sz="1350" dirty="0" err="1"/>
              <a:t>vyjímečně</a:t>
            </a:r>
            <a:r>
              <a:rPr lang="cs-CZ" altLang="cs-CZ" sz="1350" dirty="0"/>
              <a:t>). Nižší odpor způsobí zbytečně vyšší proud, ale i pokles U0 a ochrany nemohou správně signalizovat.</a:t>
            </a:r>
          </a:p>
          <a:p>
            <a:pPr eaLnBrk="1" hangingPunct="1">
              <a:lnSpc>
                <a:spcPct val="90000"/>
              </a:lnSpc>
            </a:pPr>
            <a:r>
              <a:rPr lang="cs-CZ" altLang="cs-CZ" sz="1350" dirty="0"/>
              <a:t>Odpor je připnut pouze pokud U0 trvá 0,5 sec a po dobu 1 sec.</a:t>
            </a:r>
          </a:p>
          <a:p>
            <a:pPr eaLnBrk="1" hangingPunct="1">
              <a:lnSpc>
                <a:spcPct val="90000"/>
              </a:lnSpc>
            </a:pPr>
            <a:r>
              <a:rPr lang="cs-CZ" altLang="cs-CZ" sz="1350" dirty="0"/>
              <a:t>Počet sepnutí R je hlídán tepelným modelem – ten nedovolí více připnutí než odpor vydrží. Odpor, přívody… nejsou na trvalé sepnutí proudově dimenzovány!!!!</a:t>
            </a:r>
          </a:p>
          <a:p>
            <a:pPr eaLnBrk="1" hangingPunct="1">
              <a:lnSpc>
                <a:spcPct val="90000"/>
              </a:lnSpc>
            </a:pPr>
            <a:r>
              <a:rPr lang="cs-CZ" altLang="cs-CZ" sz="1350" dirty="0"/>
              <a:t>Pokud je „rozladěno“ místem zemního spojení poteče induktivní, nebo kapacitní proud podle toho je </a:t>
            </a:r>
            <a:r>
              <a:rPr lang="cs-CZ" altLang="cs-CZ" sz="1350" dirty="0" err="1"/>
              <a:t>li</a:t>
            </a:r>
            <a:r>
              <a:rPr lang="cs-CZ" altLang="cs-CZ" sz="1350" dirty="0"/>
              <a:t> přeladěno, nebo podladěno!!!!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4"/>
          <p:cNvSpPr>
            <a:spLocks noChangeArrowheads="1"/>
          </p:cNvSpPr>
          <p:nvPr/>
        </p:nvSpPr>
        <p:spPr bwMode="auto">
          <a:xfrm>
            <a:off x="1485900" y="205979"/>
            <a:ext cx="6172200" cy="4750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defTabSz="685800" eaLnBrk="1" fontAlgn="base" hangingPunct="1">
              <a:spcBef>
                <a:spcPct val="0"/>
              </a:spcBef>
              <a:spcAft>
                <a:spcPct val="0"/>
              </a:spcAft>
              <a:buNone/>
            </a:pPr>
            <a:r>
              <a:rPr lang="cs-CZ" altLang="cs-CZ" sz="1800">
                <a:solidFill>
                  <a:srgbClr val="FF0000"/>
                </a:solidFill>
              </a:rPr>
              <a:t>Odporová síť – normální provoz</a:t>
            </a:r>
          </a:p>
        </p:txBody>
      </p:sp>
      <p:sp>
        <p:nvSpPr>
          <p:cNvPr id="15363" name="Rectangle 5"/>
          <p:cNvSpPr>
            <a:spLocks noChangeArrowheads="1"/>
          </p:cNvSpPr>
          <p:nvPr/>
        </p:nvSpPr>
        <p:spPr bwMode="auto">
          <a:xfrm>
            <a:off x="1656160" y="897731"/>
            <a:ext cx="594122" cy="80963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defTabSz="685800" eaLnBrk="1" fontAlgn="base" hangingPunct="1">
              <a:spcBef>
                <a:spcPct val="0"/>
              </a:spcBef>
              <a:spcAft>
                <a:spcPct val="0"/>
              </a:spcAft>
              <a:buNone/>
            </a:pPr>
            <a:endParaRPr lang="cs-CZ" altLang="cs-CZ" sz="1350">
              <a:solidFill>
                <a:srgbClr val="000000"/>
              </a:solidFill>
            </a:endParaRPr>
          </a:p>
        </p:txBody>
      </p:sp>
      <p:sp>
        <p:nvSpPr>
          <p:cNvPr id="15364" name="Rectangle 6"/>
          <p:cNvSpPr>
            <a:spLocks noChangeArrowheads="1"/>
          </p:cNvSpPr>
          <p:nvPr/>
        </p:nvSpPr>
        <p:spPr bwMode="auto">
          <a:xfrm>
            <a:off x="1656160" y="1168003"/>
            <a:ext cx="594122" cy="80963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defTabSz="685800" eaLnBrk="1" fontAlgn="base" hangingPunct="1">
              <a:spcBef>
                <a:spcPct val="0"/>
              </a:spcBef>
              <a:spcAft>
                <a:spcPct val="0"/>
              </a:spcAft>
              <a:buNone/>
            </a:pPr>
            <a:endParaRPr lang="cs-CZ" altLang="cs-CZ" sz="1350">
              <a:solidFill>
                <a:srgbClr val="000000"/>
              </a:solidFill>
            </a:endParaRPr>
          </a:p>
        </p:txBody>
      </p:sp>
      <p:sp>
        <p:nvSpPr>
          <p:cNvPr id="15365" name="Rectangle 7"/>
          <p:cNvSpPr>
            <a:spLocks noChangeArrowheads="1"/>
          </p:cNvSpPr>
          <p:nvPr/>
        </p:nvSpPr>
        <p:spPr bwMode="auto">
          <a:xfrm>
            <a:off x="1656160" y="1410891"/>
            <a:ext cx="594122" cy="80963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defTabSz="685800" eaLnBrk="1" fontAlgn="base" hangingPunct="1">
              <a:spcBef>
                <a:spcPct val="0"/>
              </a:spcBef>
              <a:spcAft>
                <a:spcPct val="0"/>
              </a:spcAft>
              <a:buNone/>
            </a:pPr>
            <a:endParaRPr lang="cs-CZ" altLang="cs-CZ" sz="1350">
              <a:solidFill>
                <a:srgbClr val="000000"/>
              </a:solidFill>
            </a:endParaRPr>
          </a:p>
        </p:txBody>
      </p:sp>
      <p:sp>
        <p:nvSpPr>
          <p:cNvPr id="15366" name="Rectangle 8"/>
          <p:cNvSpPr>
            <a:spLocks noChangeArrowheads="1"/>
          </p:cNvSpPr>
          <p:nvPr/>
        </p:nvSpPr>
        <p:spPr bwMode="auto">
          <a:xfrm>
            <a:off x="2655094" y="925116"/>
            <a:ext cx="594122" cy="80963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defTabSz="685800" eaLnBrk="1" fontAlgn="base" hangingPunct="1">
              <a:spcBef>
                <a:spcPct val="0"/>
              </a:spcBef>
              <a:spcAft>
                <a:spcPct val="0"/>
              </a:spcAft>
              <a:buNone/>
            </a:pPr>
            <a:endParaRPr lang="cs-CZ" altLang="cs-CZ" sz="1350">
              <a:solidFill>
                <a:srgbClr val="000000"/>
              </a:solidFill>
            </a:endParaRPr>
          </a:p>
        </p:txBody>
      </p:sp>
      <p:sp>
        <p:nvSpPr>
          <p:cNvPr id="15367" name="Rectangle 9"/>
          <p:cNvSpPr>
            <a:spLocks noChangeArrowheads="1"/>
          </p:cNvSpPr>
          <p:nvPr/>
        </p:nvSpPr>
        <p:spPr bwMode="auto">
          <a:xfrm>
            <a:off x="2655094" y="1168003"/>
            <a:ext cx="594122" cy="80963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defTabSz="685800" eaLnBrk="1" fontAlgn="base" hangingPunct="1">
              <a:spcBef>
                <a:spcPct val="0"/>
              </a:spcBef>
              <a:spcAft>
                <a:spcPct val="0"/>
              </a:spcAft>
              <a:buNone/>
            </a:pPr>
            <a:endParaRPr lang="cs-CZ" altLang="cs-CZ" sz="1350">
              <a:solidFill>
                <a:srgbClr val="000000"/>
              </a:solidFill>
            </a:endParaRPr>
          </a:p>
        </p:txBody>
      </p:sp>
      <p:sp>
        <p:nvSpPr>
          <p:cNvPr id="15368" name="Rectangle 10"/>
          <p:cNvSpPr>
            <a:spLocks noChangeArrowheads="1"/>
          </p:cNvSpPr>
          <p:nvPr/>
        </p:nvSpPr>
        <p:spPr bwMode="auto">
          <a:xfrm>
            <a:off x="2655094" y="1410891"/>
            <a:ext cx="594122" cy="80963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defTabSz="685800" eaLnBrk="1" fontAlgn="base" hangingPunct="1">
              <a:spcBef>
                <a:spcPct val="0"/>
              </a:spcBef>
              <a:spcAft>
                <a:spcPct val="0"/>
              </a:spcAft>
              <a:buNone/>
            </a:pPr>
            <a:endParaRPr lang="cs-CZ" altLang="cs-CZ" sz="1350">
              <a:solidFill>
                <a:srgbClr val="000000"/>
              </a:solidFill>
            </a:endParaRPr>
          </a:p>
        </p:txBody>
      </p:sp>
      <p:sp>
        <p:nvSpPr>
          <p:cNvPr id="15369" name="Rectangle 11"/>
          <p:cNvSpPr>
            <a:spLocks noChangeArrowheads="1"/>
          </p:cNvSpPr>
          <p:nvPr/>
        </p:nvSpPr>
        <p:spPr bwMode="auto">
          <a:xfrm>
            <a:off x="3707607" y="925116"/>
            <a:ext cx="594122" cy="80963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defTabSz="685800" eaLnBrk="1" fontAlgn="base" hangingPunct="1">
              <a:spcBef>
                <a:spcPct val="0"/>
              </a:spcBef>
              <a:spcAft>
                <a:spcPct val="0"/>
              </a:spcAft>
              <a:buNone/>
            </a:pPr>
            <a:endParaRPr lang="cs-CZ" altLang="cs-CZ" sz="1350">
              <a:solidFill>
                <a:srgbClr val="000000"/>
              </a:solidFill>
            </a:endParaRPr>
          </a:p>
        </p:txBody>
      </p:sp>
      <p:sp>
        <p:nvSpPr>
          <p:cNvPr id="15370" name="Rectangle 12"/>
          <p:cNvSpPr>
            <a:spLocks noChangeArrowheads="1"/>
          </p:cNvSpPr>
          <p:nvPr/>
        </p:nvSpPr>
        <p:spPr bwMode="auto">
          <a:xfrm>
            <a:off x="3707607" y="1195387"/>
            <a:ext cx="594122" cy="80963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defTabSz="685800" eaLnBrk="1" fontAlgn="base" hangingPunct="1">
              <a:spcBef>
                <a:spcPct val="0"/>
              </a:spcBef>
              <a:spcAft>
                <a:spcPct val="0"/>
              </a:spcAft>
              <a:buNone/>
            </a:pPr>
            <a:endParaRPr lang="cs-CZ" altLang="cs-CZ" sz="1350">
              <a:solidFill>
                <a:srgbClr val="000000"/>
              </a:solidFill>
            </a:endParaRPr>
          </a:p>
        </p:txBody>
      </p:sp>
      <p:sp>
        <p:nvSpPr>
          <p:cNvPr id="15371" name="Rectangle 13"/>
          <p:cNvSpPr>
            <a:spLocks noChangeArrowheads="1"/>
          </p:cNvSpPr>
          <p:nvPr/>
        </p:nvSpPr>
        <p:spPr bwMode="auto">
          <a:xfrm>
            <a:off x="3707607" y="1438275"/>
            <a:ext cx="594122" cy="80963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defTabSz="685800" eaLnBrk="1" fontAlgn="base" hangingPunct="1">
              <a:spcBef>
                <a:spcPct val="0"/>
              </a:spcBef>
              <a:spcAft>
                <a:spcPct val="0"/>
              </a:spcAft>
              <a:buNone/>
            </a:pPr>
            <a:endParaRPr lang="cs-CZ" altLang="cs-CZ" sz="1350">
              <a:solidFill>
                <a:srgbClr val="000000"/>
              </a:solidFill>
            </a:endParaRPr>
          </a:p>
        </p:txBody>
      </p:sp>
      <p:sp>
        <p:nvSpPr>
          <p:cNvPr id="15372" name="Line 14"/>
          <p:cNvSpPr>
            <a:spLocks noChangeShapeType="1"/>
          </p:cNvSpPr>
          <p:nvPr/>
        </p:nvSpPr>
        <p:spPr bwMode="auto">
          <a:xfrm flipH="1">
            <a:off x="2574131" y="951310"/>
            <a:ext cx="809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5373" name="Line 15"/>
          <p:cNvSpPr>
            <a:spLocks noChangeShapeType="1"/>
          </p:cNvSpPr>
          <p:nvPr/>
        </p:nvSpPr>
        <p:spPr bwMode="auto">
          <a:xfrm>
            <a:off x="2574131" y="951310"/>
            <a:ext cx="0" cy="10834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5374" name="Line 16"/>
          <p:cNvSpPr>
            <a:spLocks noChangeShapeType="1"/>
          </p:cNvSpPr>
          <p:nvPr/>
        </p:nvSpPr>
        <p:spPr bwMode="auto">
          <a:xfrm>
            <a:off x="2574131" y="1059656"/>
            <a:ext cx="782241" cy="809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5375" name="Line 17"/>
          <p:cNvSpPr>
            <a:spLocks noChangeShapeType="1"/>
          </p:cNvSpPr>
          <p:nvPr/>
        </p:nvSpPr>
        <p:spPr bwMode="auto">
          <a:xfrm>
            <a:off x="3249217" y="1194197"/>
            <a:ext cx="107156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5376" name="Line 18"/>
          <p:cNvSpPr>
            <a:spLocks noChangeShapeType="1"/>
          </p:cNvSpPr>
          <p:nvPr/>
        </p:nvSpPr>
        <p:spPr bwMode="auto">
          <a:xfrm flipV="1">
            <a:off x="3356372" y="1140619"/>
            <a:ext cx="0" cy="53579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5377" name="Line 19"/>
          <p:cNvSpPr>
            <a:spLocks noChangeShapeType="1"/>
          </p:cNvSpPr>
          <p:nvPr/>
        </p:nvSpPr>
        <p:spPr bwMode="auto">
          <a:xfrm flipH="1">
            <a:off x="2574131" y="1194197"/>
            <a:ext cx="809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5378" name="Line 20"/>
          <p:cNvSpPr>
            <a:spLocks noChangeShapeType="1"/>
          </p:cNvSpPr>
          <p:nvPr/>
        </p:nvSpPr>
        <p:spPr bwMode="auto">
          <a:xfrm>
            <a:off x="2574131" y="1194197"/>
            <a:ext cx="0" cy="809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5379" name="Line 21"/>
          <p:cNvSpPr>
            <a:spLocks noChangeShapeType="1"/>
          </p:cNvSpPr>
          <p:nvPr/>
        </p:nvSpPr>
        <p:spPr bwMode="auto">
          <a:xfrm>
            <a:off x="2574131" y="1275160"/>
            <a:ext cx="782241" cy="809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5380" name="Line 22"/>
          <p:cNvSpPr>
            <a:spLocks noChangeShapeType="1"/>
          </p:cNvSpPr>
          <p:nvPr/>
        </p:nvSpPr>
        <p:spPr bwMode="auto">
          <a:xfrm>
            <a:off x="3356372" y="1356122"/>
            <a:ext cx="0" cy="809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5381" name="Line 23"/>
          <p:cNvSpPr>
            <a:spLocks noChangeShapeType="1"/>
          </p:cNvSpPr>
          <p:nvPr/>
        </p:nvSpPr>
        <p:spPr bwMode="auto">
          <a:xfrm>
            <a:off x="3249217" y="1437085"/>
            <a:ext cx="107156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5382" name="Line 24"/>
          <p:cNvSpPr>
            <a:spLocks noChangeShapeType="1"/>
          </p:cNvSpPr>
          <p:nvPr/>
        </p:nvSpPr>
        <p:spPr bwMode="auto">
          <a:xfrm flipH="1">
            <a:off x="2574131" y="1437085"/>
            <a:ext cx="809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5383" name="Line 25"/>
          <p:cNvSpPr>
            <a:spLocks noChangeShapeType="1"/>
          </p:cNvSpPr>
          <p:nvPr/>
        </p:nvSpPr>
        <p:spPr bwMode="auto">
          <a:xfrm>
            <a:off x="2574131" y="1437085"/>
            <a:ext cx="0" cy="16311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5384" name="Line 26"/>
          <p:cNvSpPr>
            <a:spLocks noChangeShapeType="1"/>
          </p:cNvSpPr>
          <p:nvPr/>
        </p:nvSpPr>
        <p:spPr bwMode="auto">
          <a:xfrm>
            <a:off x="2574131" y="1600200"/>
            <a:ext cx="863204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5385" name="Line 27"/>
          <p:cNvSpPr>
            <a:spLocks noChangeShapeType="1"/>
          </p:cNvSpPr>
          <p:nvPr/>
        </p:nvSpPr>
        <p:spPr bwMode="auto">
          <a:xfrm>
            <a:off x="3249216" y="951310"/>
            <a:ext cx="188119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5386" name="Line 28"/>
          <p:cNvSpPr>
            <a:spLocks noChangeShapeType="1"/>
          </p:cNvSpPr>
          <p:nvPr/>
        </p:nvSpPr>
        <p:spPr bwMode="auto">
          <a:xfrm>
            <a:off x="3437335" y="951310"/>
            <a:ext cx="0" cy="64889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5387" name="Line 29"/>
          <p:cNvSpPr>
            <a:spLocks noChangeShapeType="1"/>
          </p:cNvSpPr>
          <p:nvPr/>
        </p:nvSpPr>
        <p:spPr bwMode="auto">
          <a:xfrm flipH="1">
            <a:off x="3600451" y="1248966"/>
            <a:ext cx="107156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5388" name="Line 30"/>
          <p:cNvSpPr>
            <a:spLocks noChangeShapeType="1"/>
          </p:cNvSpPr>
          <p:nvPr/>
        </p:nvSpPr>
        <p:spPr bwMode="auto">
          <a:xfrm flipH="1">
            <a:off x="3600451" y="1464469"/>
            <a:ext cx="107156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5389" name="Line 31"/>
          <p:cNvSpPr>
            <a:spLocks noChangeShapeType="1"/>
          </p:cNvSpPr>
          <p:nvPr/>
        </p:nvSpPr>
        <p:spPr bwMode="auto">
          <a:xfrm>
            <a:off x="3600450" y="951310"/>
            <a:ext cx="0" cy="864394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5390" name="Line 32"/>
          <p:cNvSpPr>
            <a:spLocks noChangeShapeType="1"/>
          </p:cNvSpPr>
          <p:nvPr/>
        </p:nvSpPr>
        <p:spPr bwMode="auto">
          <a:xfrm>
            <a:off x="3600450" y="951310"/>
            <a:ext cx="134541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5391" name="Line 33"/>
          <p:cNvSpPr>
            <a:spLocks noChangeShapeType="1"/>
          </p:cNvSpPr>
          <p:nvPr/>
        </p:nvSpPr>
        <p:spPr bwMode="auto">
          <a:xfrm>
            <a:off x="2250281" y="925116"/>
            <a:ext cx="1619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5392" name="Line 34"/>
          <p:cNvSpPr>
            <a:spLocks noChangeShapeType="1"/>
          </p:cNvSpPr>
          <p:nvPr/>
        </p:nvSpPr>
        <p:spPr bwMode="auto">
          <a:xfrm>
            <a:off x="2250281" y="1194197"/>
            <a:ext cx="1619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5393" name="Line 35"/>
          <p:cNvSpPr>
            <a:spLocks noChangeShapeType="1"/>
          </p:cNvSpPr>
          <p:nvPr/>
        </p:nvSpPr>
        <p:spPr bwMode="auto">
          <a:xfrm>
            <a:off x="2250281" y="1437085"/>
            <a:ext cx="1619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5394" name="Line 36"/>
          <p:cNvSpPr>
            <a:spLocks noChangeShapeType="1"/>
          </p:cNvSpPr>
          <p:nvPr/>
        </p:nvSpPr>
        <p:spPr bwMode="auto">
          <a:xfrm>
            <a:off x="2412206" y="925117"/>
            <a:ext cx="0" cy="2726531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5395" name="Rectangle 37"/>
          <p:cNvSpPr>
            <a:spLocks noChangeArrowheads="1"/>
          </p:cNvSpPr>
          <p:nvPr/>
        </p:nvSpPr>
        <p:spPr bwMode="auto">
          <a:xfrm>
            <a:off x="3545682" y="1815704"/>
            <a:ext cx="108347" cy="1484709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defTabSz="685800" eaLnBrk="1" fontAlgn="base" hangingPunct="1">
              <a:spcBef>
                <a:spcPct val="0"/>
              </a:spcBef>
              <a:spcAft>
                <a:spcPct val="0"/>
              </a:spcAft>
              <a:buNone/>
            </a:pPr>
            <a:endParaRPr lang="cs-CZ" altLang="cs-CZ" sz="1350">
              <a:solidFill>
                <a:srgbClr val="000000"/>
              </a:solidFill>
            </a:endParaRPr>
          </a:p>
        </p:txBody>
      </p:sp>
      <p:sp>
        <p:nvSpPr>
          <p:cNvPr id="15396" name="Line 38"/>
          <p:cNvSpPr>
            <a:spLocks noChangeShapeType="1"/>
          </p:cNvSpPr>
          <p:nvPr/>
        </p:nvSpPr>
        <p:spPr bwMode="auto">
          <a:xfrm>
            <a:off x="3600450" y="3300413"/>
            <a:ext cx="0" cy="35123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5397" name="Line 51"/>
          <p:cNvSpPr>
            <a:spLocks noChangeShapeType="1"/>
          </p:cNvSpPr>
          <p:nvPr/>
        </p:nvSpPr>
        <p:spPr bwMode="auto">
          <a:xfrm>
            <a:off x="1494235" y="3651647"/>
            <a:ext cx="6318647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5398" name="Line 52"/>
          <p:cNvSpPr>
            <a:spLocks noChangeShapeType="1"/>
          </p:cNvSpPr>
          <p:nvPr/>
        </p:nvSpPr>
        <p:spPr bwMode="auto">
          <a:xfrm>
            <a:off x="4301728" y="951310"/>
            <a:ext cx="353734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5399" name="Line 53"/>
          <p:cNvSpPr>
            <a:spLocks noChangeShapeType="1"/>
          </p:cNvSpPr>
          <p:nvPr/>
        </p:nvSpPr>
        <p:spPr bwMode="auto">
          <a:xfrm>
            <a:off x="4301728" y="1221581"/>
            <a:ext cx="353734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5400" name="Line 54"/>
          <p:cNvSpPr>
            <a:spLocks noChangeShapeType="1"/>
          </p:cNvSpPr>
          <p:nvPr/>
        </p:nvSpPr>
        <p:spPr bwMode="auto">
          <a:xfrm>
            <a:off x="4301728" y="1464469"/>
            <a:ext cx="353734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5401" name="Line 60"/>
          <p:cNvSpPr>
            <a:spLocks noChangeShapeType="1"/>
          </p:cNvSpPr>
          <p:nvPr/>
        </p:nvSpPr>
        <p:spPr bwMode="auto">
          <a:xfrm>
            <a:off x="5732860" y="1464469"/>
            <a:ext cx="0" cy="1107281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5402" name="Line 61"/>
          <p:cNvSpPr>
            <a:spLocks noChangeShapeType="1"/>
          </p:cNvSpPr>
          <p:nvPr/>
        </p:nvSpPr>
        <p:spPr bwMode="auto">
          <a:xfrm>
            <a:off x="6192441" y="1221582"/>
            <a:ext cx="0" cy="1350169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5403" name="Line 62"/>
          <p:cNvSpPr>
            <a:spLocks noChangeShapeType="1"/>
          </p:cNvSpPr>
          <p:nvPr/>
        </p:nvSpPr>
        <p:spPr bwMode="auto">
          <a:xfrm>
            <a:off x="6705600" y="951310"/>
            <a:ext cx="0" cy="162044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5404" name="Line 63"/>
          <p:cNvSpPr>
            <a:spLocks noChangeShapeType="1"/>
          </p:cNvSpPr>
          <p:nvPr/>
        </p:nvSpPr>
        <p:spPr bwMode="auto">
          <a:xfrm>
            <a:off x="5598319" y="2571750"/>
            <a:ext cx="296466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5405" name="Line 64"/>
          <p:cNvSpPr>
            <a:spLocks noChangeShapeType="1"/>
          </p:cNvSpPr>
          <p:nvPr/>
        </p:nvSpPr>
        <p:spPr bwMode="auto">
          <a:xfrm>
            <a:off x="5570935" y="2571750"/>
            <a:ext cx="32385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5406" name="Line 65"/>
          <p:cNvSpPr>
            <a:spLocks noChangeShapeType="1"/>
          </p:cNvSpPr>
          <p:nvPr/>
        </p:nvSpPr>
        <p:spPr bwMode="auto">
          <a:xfrm>
            <a:off x="5570935" y="2680097"/>
            <a:ext cx="32385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5407" name="Line 66"/>
          <p:cNvSpPr>
            <a:spLocks noChangeShapeType="1"/>
          </p:cNvSpPr>
          <p:nvPr/>
        </p:nvSpPr>
        <p:spPr bwMode="auto">
          <a:xfrm>
            <a:off x="5732860" y="2680097"/>
            <a:ext cx="0" cy="9715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5408" name="Line 67"/>
          <p:cNvSpPr>
            <a:spLocks noChangeShapeType="1"/>
          </p:cNvSpPr>
          <p:nvPr/>
        </p:nvSpPr>
        <p:spPr bwMode="auto">
          <a:xfrm>
            <a:off x="6030516" y="2571750"/>
            <a:ext cx="32385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5409" name="Line 68"/>
          <p:cNvSpPr>
            <a:spLocks noChangeShapeType="1"/>
          </p:cNvSpPr>
          <p:nvPr/>
        </p:nvSpPr>
        <p:spPr bwMode="auto">
          <a:xfrm>
            <a:off x="6030516" y="2680097"/>
            <a:ext cx="32385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5410" name="Line 69"/>
          <p:cNvSpPr>
            <a:spLocks noChangeShapeType="1"/>
          </p:cNvSpPr>
          <p:nvPr/>
        </p:nvSpPr>
        <p:spPr bwMode="auto">
          <a:xfrm>
            <a:off x="6192441" y="2680097"/>
            <a:ext cx="0" cy="9715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5411" name="Line 70"/>
          <p:cNvSpPr>
            <a:spLocks noChangeShapeType="1"/>
          </p:cNvSpPr>
          <p:nvPr/>
        </p:nvSpPr>
        <p:spPr bwMode="auto">
          <a:xfrm>
            <a:off x="6543675" y="2571750"/>
            <a:ext cx="32385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5412" name="Line 71"/>
          <p:cNvSpPr>
            <a:spLocks noChangeShapeType="1"/>
          </p:cNvSpPr>
          <p:nvPr/>
        </p:nvSpPr>
        <p:spPr bwMode="auto">
          <a:xfrm>
            <a:off x="6543675" y="2680097"/>
            <a:ext cx="32385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5413" name="Line 72"/>
          <p:cNvSpPr>
            <a:spLocks noChangeShapeType="1"/>
          </p:cNvSpPr>
          <p:nvPr/>
        </p:nvSpPr>
        <p:spPr bwMode="auto">
          <a:xfrm>
            <a:off x="6705600" y="2680097"/>
            <a:ext cx="0" cy="9715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5414" name="Line 73"/>
          <p:cNvSpPr>
            <a:spLocks noChangeShapeType="1"/>
          </p:cNvSpPr>
          <p:nvPr/>
        </p:nvSpPr>
        <p:spPr bwMode="auto">
          <a:xfrm flipH="1">
            <a:off x="1277541" y="925116"/>
            <a:ext cx="378619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5415" name="Line 74"/>
          <p:cNvSpPr>
            <a:spLocks noChangeShapeType="1"/>
          </p:cNvSpPr>
          <p:nvPr/>
        </p:nvSpPr>
        <p:spPr bwMode="auto">
          <a:xfrm flipH="1">
            <a:off x="1277541" y="1194197"/>
            <a:ext cx="378619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5416" name="Line 75"/>
          <p:cNvSpPr>
            <a:spLocks noChangeShapeType="1"/>
          </p:cNvSpPr>
          <p:nvPr/>
        </p:nvSpPr>
        <p:spPr bwMode="auto">
          <a:xfrm flipH="1">
            <a:off x="1277541" y="1437085"/>
            <a:ext cx="378619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5417" name="Line 76"/>
          <p:cNvSpPr>
            <a:spLocks noChangeShapeType="1"/>
          </p:cNvSpPr>
          <p:nvPr/>
        </p:nvSpPr>
        <p:spPr bwMode="auto">
          <a:xfrm>
            <a:off x="5625704" y="1950244"/>
            <a:ext cx="0" cy="432197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5418" name="Line 77"/>
          <p:cNvSpPr>
            <a:spLocks noChangeShapeType="1"/>
          </p:cNvSpPr>
          <p:nvPr/>
        </p:nvSpPr>
        <p:spPr bwMode="auto">
          <a:xfrm>
            <a:off x="6056710" y="1950244"/>
            <a:ext cx="0" cy="432197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5419" name="Line 78"/>
          <p:cNvSpPr>
            <a:spLocks noChangeShapeType="1"/>
          </p:cNvSpPr>
          <p:nvPr/>
        </p:nvSpPr>
        <p:spPr bwMode="auto">
          <a:xfrm>
            <a:off x="6624638" y="1950244"/>
            <a:ext cx="0" cy="432197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5420" name="Line 79"/>
          <p:cNvSpPr>
            <a:spLocks noChangeShapeType="1"/>
          </p:cNvSpPr>
          <p:nvPr/>
        </p:nvSpPr>
        <p:spPr bwMode="auto">
          <a:xfrm>
            <a:off x="7244954" y="1572816"/>
            <a:ext cx="0" cy="1647825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5421" name="Line 80"/>
          <p:cNvSpPr>
            <a:spLocks noChangeShapeType="1"/>
          </p:cNvSpPr>
          <p:nvPr/>
        </p:nvSpPr>
        <p:spPr bwMode="auto">
          <a:xfrm>
            <a:off x="7487841" y="1302544"/>
            <a:ext cx="0" cy="1918097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5422" name="Line 81"/>
          <p:cNvSpPr>
            <a:spLocks noChangeShapeType="1"/>
          </p:cNvSpPr>
          <p:nvPr/>
        </p:nvSpPr>
        <p:spPr bwMode="auto">
          <a:xfrm>
            <a:off x="7758113" y="1087041"/>
            <a:ext cx="0" cy="2133600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5423" name="Text Box 82"/>
          <p:cNvSpPr txBox="1">
            <a:spLocks noChangeArrowheads="1"/>
          </p:cNvSpPr>
          <p:nvPr/>
        </p:nvSpPr>
        <p:spPr bwMode="auto">
          <a:xfrm>
            <a:off x="7029450" y="3246835"/>
            <a:ext cx="404813" cy="2539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defTabSz="685800" eaLnBrk="1" fontAlgn="base" hangingPunct="1">
              <a:spcBef>
                <a:spcPct val="0"/>
              </a:spcBef>
              <a:spcAft>
                <a:spcPct val="0"/>
              </a:spcAft>
              <a:buNone/>
            </a:pPr>
            <a:r>
              <a:rPr lang="cs-CZ" altLang="cs-CZ" sz="1050">
                <a:solidFill>
                  <a:srgbClr val="0000FF"/>
                </a:solidFill>
              </a:rPr>
              <a:t>U</a:t>
            </a:r>
            <a:r>
              <a:rPr lang="cs-CZ" altLang="cs-CZ" sz="1050" baseline="-25000">
                <a:solidFill>
                  <a:srgbClr val="0000FF"/>
                </a:solidFill>
              </a:rPr>
              <a:t>1E</a:t>
            </a:r>
            <a:endParaRPr lang="cs-CZ" altLang="cs-CZ" sz="1050">
              <a:solidFill>
                <a:srgbClr val="0000FF"/>
              </a:solidFill>
            </a:endParaRPr>
          </a:p>
        </p:txBody>
      </p:sp>
      <p:sp>
        <p:nvSpPr>
          <p:cNvPr id="15424" name="Text Box 83"/>
          <p:cNvSpPr txBox="1">
            <a:spLocks noChangeArrowheads="1"/>
          </p:cNvSpPr>
          <p:nvPr/>
        </p:nvSpPr>
        <p:spPr bwMode="auto">
          <a:xfrm>
            <a:off x="5826919" y="2046685"/>
            <a:ext cx="284560" cy="4154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defTabSz="685800" eaLnBrk="1" fontAlgn="base" hangingPunct="1">
              <a:spcBef>
                <a:spcPct val="0"/>
              </a:spcBef>
              <a:spcAft>
                <a:spcPct val="0"/>
              </a:spcAft>
              <a:buNone/>
            </a:pPr>
            <a:r>
              <a:rPr lang="cs-CZ" altLang="cs-CZ" sz="1050">
                <a:solidFill>
                  <a:srgbClr val="FF0000"/>
                </a:solidFill>
              </a:rPr>
              <a:t>I</a:t>
            </a:r>
            <a:r>
              <a:rPr lang="cs-CZ" altLang="cs-CZ" sz="1050" baseline="-25000">
                <a:solidFill>
                  <a:srgbClr val="FF0000"/>
                </a:solidFill>
              </a:rPr>
              <a:t>C2</a:t>
            </a:r>
            <a:endParaRPr lang="cs-CZ" altLang="cs-CZ" sz="1050">
              <a:solidFill>
                <a:srgbClr val="FF0000"/>
              </a:solidFill>
            </a:endParaRPr>
          </a:p>
        </p:txBody>
      </p:sp>
      <p:sp>
        <p:nvSpPr>
          <p:cNvPr id="15425" name="Text Box 84"/>
          <p:cNvSpPr txBox="1">
            <a:spLocks noChangeArrowheads="1"/>
          </p:cNvSpPr>
          <p:nvPr/>
        </p:nvSpPr>
        <p:spPr bwMode="auto">
          <a:xfrm>
            <a:off x="6366272" y="2031206"/>
            <a:ext cx="284559" cy="4154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defTabSz="685800" eaLnBrk="1" fontAlgn="base" hangingPunct="1">
              <a:spcBef>
                <a:spcPct val="0"/>
              </a:spcBef>
              <a:spcAft>
                <a:spcPct val="0"/>
              </a:spcAft>
              <a:buNone/>
            </a:pPr>
            <a:r>
              <a:rPr lang="cs-CZ" altLang="cs-CZ" sz="1050">
                <a:solidFill>
                  <a:srgbClr val="FF0000"/>
                </a:solidFill>
              </a:rPr>
              <a:t>I</a:t>
            </a:r>
            <a:r>
              <a:rPr lang="cs-CZ" altLang="cs-CZ" sz="1050" baseline="-25000">
                <a:solidFill>
                  <a:srgbClr val="FF0000"/>
                </a:solidFill>
              </a:rPr>
              <a:t>C3</a:t>
            </a:r>
            <a:endParaRPr lang="cs-CZ" altLang="cs-CZ" sz="1050">
              <a:solidFill>
                <a:srgbClr val="FF0000"/>
              </a:solidFill>
            </a:endParaRPr>
          </a:p>
        </p:txBody>
      </p:sp>
      <p:sp>
        <p:nvSpPr>
          <p:cNvPr id="15426" name="Text Box 85"/>
          <p:cNvSpPr txBox="1">
            <a:spLocks noChangeArrowheads="1"/>
          </p:cNvSpPr>
          <p:nvPr/>
        </p:nvSpPr>
        <p:spPr bwMode="auto">
          <a:xfrm>
            <a:off x="5381625" y="1977629"/>
            <a:ext cx="284560" cy="4154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defTabSz="685800" eaLnBrk="1" fontAlgn="base" hangingPunct="1">
              <a:spcBef>
                <a:spcPct val="0"/>
              </a:spcBef>
              <a:spcAft>
                <a:spcPct val="0"/>
              </a:spcAft>
              <a:buNone/>
            </a:pPr>
            <a:r>
              <a:rPr lang="cs-CZ" altLang="cs-CZ" sz="1050">
                <a:solidFill>
                  <a:srgbClr val="FF0000"/>
                </a:solidFill>
              </a:rPr>
              <a:t>I</a:t>
            </a:r>
            <a:r>
              <a:rPr lang="cs-CZ" altLang="cs-CZ" sz="1050" baseline="-25000">
                <a:solidFill>
                  <a:srgbClr val="FF0000"/>
                </a:solidFill>
              </a:rPr>
              <a:t>C1</a:t>
            </a:r>
            <a:endParaRPr lang="cs-CZ" altLang="cs-CZ" sz="1050">
              <a:solidFill>
                <a:srgbClr val="FF0000"/>
              </a:solidFill>
            </a:endParaRPr>
          </a:p>
        </p:txBody>
      </p:sp>
      <p:sp>
        <p:nvSpPr>
          <p:cNvPr id="15427" name="Text Box 86"/>
          <p:cNvSpPr txBox="1">
            <a:spLocks noChangeArrowheads="1"/>
          </p:cNvSpPr>
          <p:nvPr/>
        </p:nvSpPr>
        <p:spPr bwMode="auto">
          <a:xfrm>
            <a:off x="7325916" y="3246835"/>
            <a:ext cx="404813" cy="2539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defTabSz="685800" eaLnBrk="1" fontAlgn="base" hangingPunct="1">
              <a:spcBef>
                <a:spcPct val="0"/>
              </a:spcBef>
              <a:spcAft>
                <a:spcPct val="0"/>
              </a:spcAft>
              <a:buNone/>
            </a:pPr>
            <a:r>
              <a:rPr lang="cs-CZ" altLang="cs-CZ" sz="1050">
                <a:solidFill>
                  <a:srgbClr val="0000FF"/>
                </a:solidFill>
              </a:rPr>
              <a:t>U</a:t>
            </a:r>
            <a:r>
              <a:rPr lang="cs-CZ" altLang="cs-CZ" sz="1050" baseline="-25000">
                <a:solidFill>
                  <a:srgbClr val="0000FF"/>
                </a:solidFill>
              </a:rPr>
              <a:t>2E</a:t>
            </a:r>
            <a:endParaRPr lang="cs-CZ" altLang="cs-CZ" sz="1050">
              <a:solidFill>
                <a:srgbClr val="0000FF"/>
              </a:solidFill>
            </a:endParaRPr>
          </a:p>
        </p:txBody>
      </p:sp>
      <p:sp>
        <p:nvSpPr>
          <p:cNvPr id="15428" name="Text Box 87"/>
          <p:cNvSpPr txBox="1">
            <a:spLocks noChangeArrowheads="1"/>
          </p:cNvSpPr>
          <p:nvPr/>
        </p:nvSpPr>
        <p:spPr bwMode="auto">
          <a:xfrm>
            <a:off x="2493169" y="2457450"/>
            <a:ext cx="998935" cy="2539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defTabSz="685800" eaLnBrk="1" fontAlgn="base" hangingPunct="1">
              <a:spcBef>
                <a:spcPct val="0"/>
              </a:spcBef>
              <a:spcAft>
                <a:spcPct val="0"/>
              </a:spcAft>
              <a:buNone/>
            </a:pPr>
            <a:r>
              <a:rPr lang="cs-CZ" altLang="cs-CZ" sz="1050">
                <a:solidFill>
                  <a:srgbClr val="0000FF"/>
                </a:solidFill>
              </a:rPr>
              <a:t>U</a:t>
            </a:r>
            <a:r>
              <a:rPr lang="cs-CZ" altLang="cs-CZ" sz="1050" baseline="-25000">
                <a:solidFill>
                  <a:srgbClr val="0000FF"/>
                </a:solidFill>
              </a:rPr>
              <a:t>NE </a:t>
            </a:r>
            <a:r>
              <a:rPr lang="cs-CZ" altLang="cs-CZ" sz="1050">
                <a:solidFill>
                  <a:srgbClr val="0000FF"/>
                </a:solidFill>
              </a:rPr>
              <a:t>= 0 V</a:t>
            </a:r>
          </a:p>
        </p:txBody>
      </p:sp>
      <p:sp>
        <p:nvSpPr>
          <p:cNvPr id="15429" name="Line 88"/>
          <p:cNvSpPr>
            <a:spLocks noChangeShapeType="1"/>
          </p:cNvSpPr>
          <p:nvPr/>
        </p:nvSpPr>
        <p:spPr bwMode="auto">
          <a:xfrm>
            <a:off x="3302794" y="1747838"/>
            <a:ext cx="0" cy="1647825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5430" name="Text Box 93"/>
          <p:cNvSpPr txBox="1">
            <a:spLocks noChangeArrowheads="1"/>
          </p:cNvSpPr>
          <p:nvPr/>
        </p:nvSpPr>
        <p:spPr bwMode="auto">
          <a:xfrm>
            <a:off x="3800476" y="534591"/>
            <a:ext cx="627095" cy="3000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defTabSz="685800" eaLnBrk="1" fontAlgn="base" hangingPunct="1">
              <a:spcBef>
                <a:spcPct val="0"/>
              </a:spcBef>
              <a:spcAft>
                <a:spcPct val="0"/>
              </a:spcAft>
              <a:buNone/>
            </a:pPr>
            <a:r>
              <a:rPr lang="cs-CZ" altLang="cs-CZ" sz="1350">
                <a:solidFill>
                  <a:srgbClr val="000000"/>
                </a:solidFill>
              </a:rPr>
              <a:t>23 kV</a:t>
            </a:r>
          </a:p>
        </p:txBody>
      </p:sp>
      <p:sp>
        <p:nvSpPr>
          <p:cNvPr id="15431" name="Text Box 94"/>
          <p:cNvSpPr txBox="1">
            <a:spLocks noChangeArrowheads="1"/>
          </p:cNvSpPr>
          <p:nvPr/>
        </p:nvSpPr>
        <p:spPr bwMode="auto">
          <a:xfrm>
            <a:off x="1694260" y="479822"/>
            <a:ext cx="710451" cy="3000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defTabSz="685800" eaLnBrk="1" fontAlgn="base" hangingPunct="1">
              <a:spcBef>
                <a:spcPct val="0"/>
              </a:spcBef>
              <a:spcAft>
                <a:spcPct val="0"/>
              </a:spcAft>
              <a:buNone/>
            </a:pPr>
            <a:r>
              <a:rPr lang="cs-CZ" altLang="cs-CZ" sz="1350">
                <a:solidFill>
                  <a:srgbClr val="000000"/>
                </a:solidFill>
              </a:rPr>
              <a:t>110 kV</a:t>
            </a:r>
          </a:p>
        </p:txBody>
      </p:sp>
      <p:sp>
        <p:nvSpPr>
          <p:cNvPr id="15432" name="Text Box 95"/>
          <p:cNvSpPr txBox="1">
            <a:spLocks noChangeArrowheads="1"/>
          </p:cNvSpPr>
          <p:nvPr/>
        </p:nvSpPr>
        <p:spPr bwMode="auto">
          <a:xfrm>
            <a:off x="2531269" y="553641"/>
            <a:ext cx="1170513" cy="3231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defTabSz="685800" eaLnBrk="1" fontAlgn="base" hangingPunct="1">
              <a:spcBef>
                <a:spcPct val="0"/>
              </a:spcBef>
              <a:spcAft>
                <a:spcPct val="0"/>
              </a:spcAft>
              <a:buNone/>
            </a:pPr>
            <a:r>
              <a:rPr lang="cs-CZ" altLang="cs-CZ" sz="750">
                <a:solidFill>
                  <a:srgbClr val="0000FF"/>
                </a:solidFill>
              </a:rPr>
              <a:t>Terciál pro </a:t>
            </a:r>
          </a:p>
          <a:p>
            <a:pPr defTabSz="685800" eaLnBrk="1" fontAlgn="base" hangingPunct="1">
              <a:spcBef>
                <a:spcPct val="0"/>
              </a:spcBef>
              <a:spcAft>
                <a:spcPct val="0"/>
              </a:spcAft>
              <a:buNone/>
            </a:pPr>
            <a:r>
              <a:rPr lang="cs-CZ" altLang="cs-CZ" sz="750">
                <a:solidFill>
                  <a:srgbClr val="0000FF"/>
                </a:solidFill>
              </a:rPr>
              <a:t>vyrovnávání nesymetrií</a:t>
            </a:r>
          </a:p>
        </p:txBody>
      </p:sp>
      <p:sp>
        <p:nvSpPr>
          <p:cNvPr id="15433" name="Line 96"/>
          <p:cNvSpPr>
            <a:spLocks noChangeShapeType="1"/>
          </p:cNvSpPr>
          <p:nvPr/>
        </p:nvSpPr>
        <p:spPr bwMode="auto">
          <a:xfrm>
            <a:off x="4410075" y="870347"/>
            <a:ext cx="540544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5434" name="Line 97"/>
          <p:cNvSpPr>
            <a:spLocks noChangeShapeType="1"/>
          </p:cNvSpPr>
          <p:nvPr/>
        </p:nvSpPr>
        <p:spPr bwMode="auto">
          <a:xfrm>
            <a:off x="4382691" y="1140619"/>
            <a:ext cx="594122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5435" name="Line 98"/>
          <p:cNvSpPr>
            <a:spLocks noChangeShapeType="1"/>
          </p:cNvSpPr>
          <p:nvPr/>
        </p:nvSpPr>
        <p:spPr bwMode="auto">
          <a:xfrm>
            <a:off x="4382691" y="1383506"/>
            <a:ext cx="567928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5436" name="Text Box 99"/>
          <p:cNvSpPr txBox="1">
            <a:spLocks noChangeArrowheads="1"/>
          </p:cNvSpPr>
          <p:nvPr/>
        </p:nvSpPr>
        <p:spPr bwMode="auto">
          <a:xfrm>
            <a:off x="5004197" y="1248966"/>
            <a:ext cx="284559" cy="2539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defTabSz="685800" eaLnBrk="1" fontAlgn="base" hangingPunct="1">
              <a:spcBef>
                <a:spcPct val="0"/>
              </a:spcBef>
              <a:spcAft>
                <a:spcPct val="0"/>
              </a:spcAft>
              <a:buNone/>
            </a:pPr>
            <a:r>
              <a:rPr lang="cs-CZ" altLang="cs-CZ" sz="1050">
                <a:solidFill>
                  <a:srgbClr val="FF0000"/>
                </a:solidFill>
              </a:rPr>
              <a:t>I</a:t>
            </a:r>
            <a:r>
              <a:rPr lang="cs-CZ" altLang="cs-CZ" sz="1050" baseline="-25000">
                <a:solidFill>
                  <a:srgbClr val="FF0000"/>
                </a:solidFill>
              </a:rPr>
              <a:t>1</a:t>
            </a:r>
            <a:endParaRPr lang="cs-CZ" altLang="cs-CZ" sz="1050">
              <a:solidFill>
                <a:srgbClr val="FF0000"/>
              </a:solidFill>
            </a:endParaRPr>
          </a:p>
        </p:txBody>
      </p:sp>
      <p:sp>
        <p:nvSpPr>
          <p:cNvPr id="15437" name="Text Box 100"/>
          <p:cNvSpPr txBox="1">
            <a:spLocks noChangeArrowheads="1"/>
          </p:cNvSpPr>
          <p:nvPr/>
        </p:nvSpPr>
        <p:spPr bwMode="auto">
          <a:xfrm>
            <a:off x="4976813" y="1006079"/>
            <a:ext cx="284560" cy="2539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defTabSz="685800" eaLnBrk="1" fontAlgn="base" hangingPunct="1">
              <a:spcBef>
                <a:spcPct val="0"/>
              </a:spcBef>
              <a:spcAft>
                <a:spcPct val="0"/>
              </a:spcAft>
              <a:buNone/>
            </a:pPr>
            <a:r>
              <a:rPr lang="cs-CZ" altLang="cs-CZ" sz="1050">
                <a:solidFill>
                  <a:srgbClr val="FF0000"/>
                </a:solidFill>
              </a:rPr>
              <a:t>I</a:t>
            </a:r>
            <a:r>
              <a:rPr lang="cs-CZ" altLang="cs-CZ" sz="1050" baseline="-25000">
                <a:solidFill>
                  <a:srgbClr val="FF0000"/>
                </a:solidFill>
              </a:rPr>
              <a:t>2</a:t>
            </a:r>
            <a:endParaRPr lang="cs-CZ" altLang="cs-CZ" sz="1050">
              <a:solidFill>
                <a:srgbClr val="FF0000"/>
              </a:solidFill>
            </a:endParaRPr>
          </a:p>
        </p:txBody>
      </p:sp>
      <p:sp>
        <p:nvSpPr>
          <p:cNvPr id="15438" name="Text Box 101"/>
          <p:cNvSpPr txBox="1">
            <a:spLocks noChangeArrowheads="1"/>
          </p:cNvSpPr>
          <p:nvPr/>
        </p:nvSpPr>
        <p:spPr bwMode="auto">
          <a:xfrm>
            <a:off x="4950619" y="735806"/>
            <a:ext cx="284560" cy="2539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defTabSz="685800" eaLnBrk="1" fontAlgn="base" hangingPunct="1">
              <a:spcBef>
                <a:spcPct val="0"/>
              </a:spcBef>
              <a:spcAft>
                <a:spcPct val="0"/>
              </a:spcAft>
              <a:buNone/>
            </a:pPr>
            <a:r>
              <a:rPr lang="cs-CZ" altLang="cs-CZ" sz="1050">
                <a:solidFill>
                  <a:srgbClr val="FF0000"/>
                </a:solidFill>
              </a:rPr>
              <a:t>I</a:t>
            </a:r>
            <a:r>
              <a:rPr lang="cs-CZ" altLang="cs-CZ" sz="1050" baseline="-25000">
                <a:solidFill>
                  <a:srgbClr val="FF0000"/>
                </a:solidFill>
              </a:rPr>
              <a:t>3</a:t>
            </a:r>
            <a:endParaRPr lang="cs-CZ" altLang="cs-CZ" sz="1050">
              <a:solidFill>
                <a:srgbClr val="FF0000"/>
              </a:solidFill>
            </a:endParaRPr>
          </a:p>
        </p:txBody>
      </p:sp>
      <p:sp>
        <p:nvSpPr>
          <p:cNvPr id="15439" name="Text Box 102"/>
          <p:cNvSpPr txBox="1">
            <a:spLocks noChangeArrowheads="1"/>
          </p:cNvSpPr>
          <p:nvPr/>
        </p:nvSpPr>
        <p:spPr bwMode="auto">
          <a:xfrm>
            <a:off x="1375173" y="3894535"/>
            <a:ext cx="6393656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defTabSz="685800" eaLnBrk="1" fontAlgn="base" hangingPunct="1">
              <a:spcBef>
                <a:spcPct val="0"/>
              </a:spcBef>
              <a:spcAft>
                <a:spcPct val="0"/>
              </a:spcAft>
              <a:buNone/>
            </a:pPr>
            <a:r>
              <a:rPr lang="cs-CZ" altLang="cs-CZ" sz="1350">
                <a:solidFill>
                  <a:srgbClr val="000000"/>
                </a:solidFill>
              </a:rPr>
              <a:t>C</a:t>
            </a:r>
            <a:r>
              <a:rPr lang="cs-CZ" altLang="cs-CZ" sz="1050" baseline="-25000">
                <a:solidFill>
                  <a:srgbClr val="000000"/>
                </a:solidFill>
              </a:rPr>
              <a:t>1,2,3</a:t>
            </a:r>
            <a:r>
              <a:rPr lang="cs-CZ" altLang="cs-CZ" sz="1350">
                <a:solidFill>
                  <a:srgbClr val="000000"/>
                </a:solidFill>
              </a:rPr>
              <a:t> 	kapacity vodičů proti zemi</a:t>
            </a:r>
          </a:p>
          <a:p>
            <a:pPr defTabSz="685800" eaLnBrk="1" fontAlgn="base" hangingPunct="1">
              <a:spcBef>
                <a:spcPct val="0"/>
              </a:spcBef>
              <a:spcAft>
                <a:spcPct val="0"/>
              </a:spcAft>
              <a:buNone/>
            </a:pPr>
            <a:r>
              <a:rPr lang="cs-CZ" altLang="cs-CZ" sz="1350">
                <a:solidFill>
                  <a:srgbClr val="000000"/>
                </a:solidFill>
              </a:rPr>
              <a:t>I</a:t>
            </a:r>
            <a:r>
              <a:rPr lang="cs-CZ" altLang="cs-CZ" sz="1050" baseline="-25000">
                <a:solidFill>
                  <a:srgbClr val="000000"/>
                </a:solidFill>
              </a:rPr>
              <a:t>1,2,2</a:t>
            </a:r>
            <a:r>
              <a:rPr lang="cs-CZ" altLang="cs-CZ" sz="1350">
                <a:solidFill>
                  <a:srgbClr val="000000"/>
                </a:solidFill>
              </a:rPr>
              <a:t> 	proudy do konzumu</a:t>
            </a:r>
          </a:p>
          <a:p>
            <a:pPr defTabSz="685800" eaLnBrk="1" fontAlgn="base" hangingPunct="1">
              <a:spcBef>
                <a:spcPct val="0"/>
              </a:spcBef>
              <a:spcAft>
                <a:spcPct val="0"/>
              </a:spcAft>
              <a:buNone/>
            </a:pPr>
            <a:r>
              <a:rPr lang="cs-CZ" altLang="cs-CZ" sz="1350">
                <a:solidFill>
                  <a:srgbClr val="000000"/>
                </a:solidFill>
              </a:rPr>
              <a:t>I</a:t>
            </a:r>
            <a:r>
              <a:rPr lang="cs-CZ" altLang="cs-CZ" sz="1050" baseline="-25000">
                <a:solidFill>
                  <a:srgbClr val="000000"/>
                </a:solidFill>
              </a:rPr>
              <a:t>c1,2,3 </a:t>
            </a:r>
            <a:r>
              <a:rPr lang="cs-CZ" altLang="cs-CZ" sz="1350">
                <a:solidFill>
                  <a:srgbClr val="000000"/>
                </a:solidFill>
              </a:rPr>
              <a:t>	kapacitní proudy (svody) jsou dány kapacitou vodič zem, tato</a:t>
            </a:r>
          </a:p>
          <a:p>
            <a:pPr defTabSz="685800" eaLnBrk="1" fontAlgn="base" hangingPunct="1">
              <a:spcBef>
                <a:spcPct val="0"/>
              </a:spcBef>
              <a:spcAft>
                <a:spcPct val="0"/>
              </a:spcAft>
              <a:buNone/>
            </a:pPr>
            <a:r>
              <a:rPr lang="cs-CZ" altLang="cs-CZ" sz="1350">
                <a:solidFill>
                  <a:srgbClr val="000000"/>
                </a:solidFill>
              </a:rPr>
              <a:t>	není pro všechny fáze-zem stejná, proto vzniká přirozená nesymetrie</a:t>
            </a:r>
          </a:p>
        </p:txBody>
      </p:sp>
      <p:sp>
        <p:nvSpPr>
          <p:cNvPr id="15440" name="Text Box 103"/>
          <p:cNvSpPr txBox="1">
            <a:spLocks noChangeArrowheads="1"/>
          </p:cNvSpPr>
          <p:nvPr/>
        </p:nvSpPr>
        <p:spPr bwMode="auto">
          <a:xfrm>
            <a:off x="3734991" y="2296716"/>
            <a:ext cx="1971675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defTabSz="685800" eaLnBrk="1" fontAlgn="base" hangingPunct="1">
              <a:spcBef>
                <a:spcPct val="0"/>
              </a:spcBef>
              <a:spcAft>
                <a:spcPct val="0"/>
              </a:spcAft>
              <a:buNone/>
            </a:pPr>
            <a:r>
              <a:rPr lang="cs-CZ" altLang="cs-CZ" sz="1350">
                <a:solidFill>
                  <a:srgbClr val="000000"/>
                </a:solidFill>
              </a:rPr>
              <a:t>R = 48 Ohm</a:t>
            </a:r>
          </a:p>
          <a:p>
            <a:pPr defTabSz="685800" eaLnBrk="1" fontAlgn="base" hangingPunct="1">
              <a:spcBef>
                <a:spcPct val="0"/>
              </a:spcBef>
              <a:spcAft>
                <a:spcPct val="0"/>
              </a:spcAft>
              <a:buNone/>
            </a:pPr>
            <a:r>
              <a:rPr lang="cs-CZ" altLang="cs-CZ" sz="1350">
                <a:solidFill>
                  <a:srgbClr val="000000"/>
                </a:solidFill>
              </a:rPr>
              <a:t>I = 300 A (při 13,3 kV)</a:t>
            </a:r>
          </a:p>
          <a:p>
            <a:pPr defTabSz="685800" eaLnBrk="1" fontAlgn="base" hangingPunct="1">
              <a:spcBef>
                <a:spcPct val="0"/>
              </a:spcBef>
              <a:spcAft>
                <a:spcPct val="0"/>
              </a:spcAft>
              <a:buNone/>
            </a:pPr>
            <a:r>
              <a:rPr lang="cs-CZ" altLang="cs-CZ" sz="1350">
                <a:solidFill>
                  <a:srgbClr val="000000"/>
                </a:solidFill>
              </a:rPr>
              <a:t>Vydrží 300A po dobu 5 až 6 sec</a:t>
            </a:r>
          </a:p>
        </p:txBody>
      </p:sp>
      <p:sp>
        <p:nvSpPr>
          <p:cNvPr id="15441" name="Text Box 104"/>
          <p:cNvSpPr txBox="1">
            <a:spLocks noChangeArrowheads="1"/>
          </p:cNvSpPr>
          <p:nvPr/>
        </p:nvSpPr>
        <p:spPr bwMode="auto">
          <a:xfrm>
            <a:off x="7596187" y="3246835"/>
            <a:ext cx="404813" cy="2539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defTabSz="685800" eaLnBrk="1" fontAlgn="base" hangingPunct="1">
              <a:spcBef>
                <a:spcPct val="0"/>
              </a:spcBef>
              <a:spcAft>
                <a:spcPct val="0"/>
              </a:spcAft>
              <a:buNone/>
            </a:pPr>
            <a:r>
              <a:rPr lang="cs-CZ" altLang="cs-CZ" sz="1050">
                <a:solidFill>
                  <a:srgbClr val="0000FF"/>
                </a:solidFill>
              </a:rPr>
              <a:t>U</a:t>
            </a:r>
            <a:r>
              <a:rPr lang="cs-CZ" altLang="cs-CZ" sz="1050" baseline="-25000">
                <a:solidFill>
                  <a:srgbClr val="0000FF"/>
                </a:solidFill>
              </a:rPr>
              <a:t>3E</a:t>
            </a:r>
            <a:endParaRPr lang="cs-CZ" altLang="cs-CZ" sz="1050">
              <a:solidFill>
                <a:srgbClr val="0000FF"/>
              </a:solidFill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altLang="cs-CZ" sz="2100">
                <a:solidFill>
                  <a:srgbClr val="FF0000"/>
                </a:solidFill>
              </a:rPr>
              <a:t>Odporová síť – normální provoz</a:t>
            </a:r>
          </a:p>
        </p:txBody>
      </p:sp>
      <p:sp>
        <p:nvSpPr>
          <p:cNvPr id="16387" name="Oval 3"/>
          <p:cNvSpPr>
            <a:spLocks noChangeArrowheads="1"/>
          </p:cNvSpPr>
          <p:nvPr/>
        </p:nvSpPr>
        <p:spPr bwMode="auto">
          <a:xfrm>
            <a:off x="3234929" y="1221581"/>
            <a:ext cx="2672953" cy="2700338"/>
          </a:xfrm>
          <a:prstGeom prst="ellips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defTabSz="685800" eaLnBrk="1" fontAlgn="base" hangingPunct="1">
              <a:spcBef>
                <a:spcPct val="0"/>
              </a:spcBef>
              <a:spcAft>
                <a:spcPct val="0"/>
              </a:spcAft>
              <a:buNone/>
            </a:pPr>
            <a:endParaRPr lang="cs-CZ" altLang="cs-CZ" sz="1350">
              <a:solidFill>
                <a:srgbClr val="000000"/>
              </a:solidFill>
            </a:endParaRPr>
          </a:p>
        </p:txBody>
      </p:sp>
      <p:sp>
        <p:nvSpPr>
          <p:cNvPr id="16388" name="Line 4"/>
          <p:cNvSpPr>
            <a:spLocks noChangeShapeType="1"/>
          </p:cNvSpPr>
          <p:nvPr/>
        </p:nvSpPr>
        <p:spPr bwMode="auto">
          <a:xfrm>
            <a:off x="4572000" y="2571750"/>
            <a:ext cx="0" cy="1350169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6389" name="Line 5"/>
          <p:cNvSpPr>
            <a:spLocks noChangeShapeType="1"/>
          </p:cNvSpPr>
          <p:nvPr/>
        </p:nvSpPr>
        <p:spPr bwMode="auto">
          <a:xfrm flipV="1">
            <a:off x="4572000" y="1626394"/>
            <a:ext cx="971550" cy="945356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6390" name="Line 6"/>
          <p:cNvSpPr>
            <a:spLocks noChangeShapeType="1"/>
          </p:cNvSpPr>
          <p:nvPr/>
        </p:nvSpPr>
        <p:spPr bwMode="auto">
          <a:xfrm flipH="1" flipV="1">
            <a:off x="3654028" y="1572816"/>
            <a:ext cx="917972" cy="998934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6391" name="Line 11"/>
          <p:cNvSpPr>
            <a:spLocks noChangeShapeType="1"/>
          </p:cNvSpPr>
          <p:nvPr/>
        </p:nvSpPr>
        <p:spPr bwMode="auto">
          <a:xfrm flipH="1" flipV="1">
            <a:off x="3654028" y="1626394"/>
            <a:ext cx="917972" cy="2268141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6392" name="Line 12"/>
          <p:cNvSpPr>
            <a:spLocks noChangeShapeType="1"/>
          </p:cNvSpPr>
          <p:nvPr/>
        </p:nvSpPr>
        <p:spPr bwMode="auto">
          <a:xfrm>
            <a:off x="3681413" y="1600200"/>
            <a:ext cx="1835944" cy="26194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6393" name="Line 13"/>
          <p:cNvSpPr>
            <a:spLocks noChangeShapeType="1"/>
          </p:cNvSpPr>
          <p:nvPr/>
        </p:nvSpPr>
        <p:spPr bwMode="auto">
          <a:xfrm flipH="1">
            <a:off x="4572000" y="1626394"/>
            <a:ext cx="971550" cy="2268141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6394" name="Text Box 14"/>
          <p:cNvSpPr txBox="1">
            <a:spLocks noChangeArrowheads="1"/>
          </p:cNvSpPr>
          <p:nvPr/>
        </p:nvSpPr>
        <p:spPr bwMode="auto">
          <a:xfrm>
            <a:off x="4787503" y="3462338"/>
            <a:ext cx="391454" cy="2539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defTabSz="685800" eaLnBrk="1" fontAlgn="base" hangingPunct="1">
              <a:spcBef>
                <a:spcPct val="0"/>
              </a:spcBef>
              <a:spcAft>
                <a:spcPct val="0"/>
              </a:spcAft>
              <a:buNone/>
            </a:pPr>
            <a:r>
              <a:rPr lang="cs-CZ" altLang="cs-CZ" sz="1050" b="1">
                <a:solidFill>
                  <a:srgbClr val="0000FF"/>
                </a:solidFill>
              </a:rPr>
              <a:t>U</a:t>
            </a:r>
            <a:r>
              <a:rPr lang="cs-CZ" altLang="cs-CZ" sz="1050" b="1" baseline="-25000">
                <a:solidFill>
                  <a:srgbClr val="0000FF"/>
                </a:solidFill>
              </a:rPr>
              <a:t>1E</a:t>
            </a:r>
            <a:endParaRPr lang="cs-CZ" altLang="cs-CZ" sz="1050" b="1">
              <a:solidFill>
                <a:srgbClr val="0000FF"/>
              </a:solidFill>
            </a:endParaRPr>
          </a:p>
        </p:txBody>
      </p:sp>
      <p:sp>
        <p:nvSpPr>
          <p:cNvPr id="16395" name="Text Box 15"/>
          <p:cNvSpPr txBox="1">
            <a:spLocks noChangeArrowheads="1"/>
          </p:cNvSpPr>
          <p:nvPr/>
        </p:nvSpPr>
        <p:spPr bwMode="auto">
          <a:xfrm>
            <a:off x="3383756" y="2069306"/>
            <a:ext cx="391454" cy="2539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defTabSz="685800" eaLnBrk="1" fontAlgn="base" hangingPunct="1">
              <a:spcBef>
                <a:spcPct val="0"/>
              </a:spcBef>
              <a:spcAft>
                <a:spcPct val="0"/>
              </a:spcAft>
              <a:buNone/>
            </a:pPr>
            <a:r>
              <a:rPr lang="cs-CZ" altLang="cs-CZ" sz="1050" b="1">
                <a:solidFill>
                  <a:srgbClr val="0000FF"/>
                </a:solidFill>
              </a:rPr>
              <a:t>U</a:t>
            </a:r>
            <a:r>
              <a:rPr lang="cs-CZ" altLang="cs-CZ" sz="1050" b="1" baseline="-25000">
                <a:solidFill>
                  <a:srgbClr val="0000FF"/>
                </a:solidFill>
              </a:rPr>
              <a:t>2E</a:t>
            </a:r>
            <a:endParaRPr lang="cs-CZ" altLang="cs-CZ" sz="1050" b="1">
              <a:solidFill>
                <a:srgbClr val="0000FF"/>
              </a:solidFill>
            </a:endParaRPr>
          </a:p>
        </p:txBody>
      </p:sp>
      <p:sp>
        <p:nvSpPr>
          <p:cNvPr id="16396" name="Text Box 16"/>
          <p:cNvSpPr txBox="1">
            <a:spLocks noChangeArrowheads="1"/>
          </p:cNvSpPr>
          <p:nvPr/>
        </p:nvSpPr>
        <p:spPr bwMode="auto">
          <a:xfrm>
            <a:off x="5706666" y="1638300"/>
            <a:ext cx="391454" cy="2539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defTabSz="685800" eaLnBrk="1" fontAlgn="base" hangingPunct="1">
              <a:spcBef>
                <a:spcPct val="0"/>
              </a:spcBef>
              <a:spcAft>
                <a:spcPct val="0"/>
              </a:spcAft>
              <a:buNone/>
            </a:pPr>
            <a:r>
              <a:rPr lang="cs-CZ" altLang="cs-CZ" sz="1050" b="1">
                <a:solidFill>
                  <a:srgbClr val="0000FF"/>
                </a:solidFill>
              </a:rPr>
              <a:t>U</a:t>
            </a:r>
            <a:r>
              <a:rPr lang="cs-CZ" altLang="cs-CZ" sz="1050" b="1" baseline="-25000">
                <a:solidFill>
                  <a:srgbClr val="0000FF"/>
                </a:solidFill>
              </a:rPr>
              <a:t>3E</a:t>
            </a:r>
            <a:endParaRPr lang="cs-CZ" altLang="cs-CZ" sz="1050" b="1">
              <a:solidFill>
                <a:srgbClr val="0000FF"/>
              </a:solidFill>
            </a:endParaRPr>
          </a:p>
        </p:txBody>
      </p:sp>
      <p:sp>
        <p:nvSpPr>
          <p:cNvPr id="16397" name="Text Box 17"/>
          <p:cNvSpPr txBox="1">
            <a:spLocks noChangeArrowheads="1"/>
          </p:cNvSpPr>
          <p:nvPr/>
        </p:nvSpPr>
        <p:spPr bwMode="auto">
          <a:xfrm>
            <a:off x="4394597" y="1762125"/>
            <a:ext cx="798909" cy="2539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defTabSz="685800" eaLnBrk="1" fontAlgn="base" hangingPunct="1">
              <a:spcBef>
                <a:spcPct val="0"/>
              </a:spcBef>
              <a:spcAft>
                <a:spcPct val="0"/>
              </a:spcAft>
              <a:buNone/>
            </a:pPr>
            <a:r>
              <a:rPr lang="cs-CZ" altLang="cs-CZ" sz="1050" b="1">
                <a:solidFill>
                  <a:srgbClr val="0000FF"/>
                </a:solidFill>
              </a:rPr>
              <a:t>U</a:t>
            </a:r>
            <a:r>
              <a:rPr lang="cs-CZ" altLang="cs-CZ" sz="1050" b="1" baseline="-25000">
                <a:solidFill>
                  <a:srgbClr val="0000FF"/>
                </a:solidFill>
              </a:rPr>
              <a:t>NE</a:t>
            </a:r>
            <a:r>
              <a:rPr lang="cs-CZ" altLang="cs-CZ" sz="1050" b="1">
                <a:solidFill>
                  <a:srgbClr val="0000FF"/>
                </a:solidFill>
              </a:rPr>
              <a:t> = 0 V</a:t>
            </a:r>
          </a:p>
        </p:txBody>
      </p:sp>
      <p:sp>
        <p:nvSpPr>
          <p:cNvPr id="16398" name="Text Box 18"/>
          <p:cNvSpPr txBox="1">
            <a:spLocks noChangeArrowheads="1"/>
          </p:cNvSpPr>
          <p:nvPr/>
        </p:nvSpPr>
        <p:spPr bwMode="auto">
          <a:xfrm>
            <a:off x="5219701" y="2814638"/>
            <a:ext cx="184731" cy="2539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defTabSz="685800" eaLnBrk="1" fontAlgn="base" hangingPunct="1">
              <a:spcBef>
                <a:spcPct val="0"/>
              </a:spcBef>
              <a:spcAft>
                <a:spcPct val="0"/>
              </a:spcAft>
              <a:buNone/>
            </a:pPr>
            <a:endParaRPr lang="cs-CZ" altLang="cs-CZ" sz="1050" b="1">
              <a:solidFill>
                <a:srgbClr val="0000FF"/>
              </a:solidFill>
            </a:endParaRPr>
          </a:p>
        </p:txBody>
      </p:sp>
      <p:sp>
        <p:nvSpPr>
          <p:cNvPr id="16399" name="Text Box 19"/>
          <p:cNvSpPr txBox="1">
            <a:spLocks noChangeArrowheads="1"/>
          </p:cNvSpPr>
          <p:nvPr/>
        </p:nvSpPr>
        <p:spPr bwMode="auto">
          <a:xfrm>
            <a:off x="5085160" y="2761060"/>
            <a:ext cx="771365" cy="2539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defTabSz="685800" eaLnBrk="1" fontAlgn="base" hangingPunct="1">
              <a:spcBef>
                <a:spcPct val="0"/>
              </a:spcBef>
              <a:spcAft>
                <a:spcPct val="0"/>
              </a:spcAft>
              <a:buNone/>
            </a:pPr>
            <a:r>
              <a:rPr lang="cs-CZ" altLang="cs-CZ" sz="1050" b="1">
                <a:solidFill>
                  <a:srgbClr val="000000"/>
                </a:solidFill>
              </a:rPr>
              <a:t>U</a:t>
            </a:r>
            <a:r>
              <a:rPr lang="cs-CZ" altLang="cs-CZ" sz="1050" b="1" baseline="-25000">
                <a:solidFill>
                  <a:srgbClr val="000000"/>
                </a:solidFill>
              </a:rPr>
              <a:t>SDRUŽENÉ</a:t>
            </a:r>
            <a:endParaRPr lang="cs-CZ" altLang="cs-CZ" sz="1050" b="1">
              <a:solidFill>
                <a:srgbClr val="000000"/>
              </a:solidFill>
            </a:endParaRPr>
          </a:p>
        </p:txBody>
      </p:sp>
      <p:sp>
        <p:nvSpPr>
          <p:cNvPr id="16400" name="Text Box 20"/>
          <p:cNvSpPr txBox="1">
            <a:spLocks noChangeArrowheads="1"/>
          </p:cNvSpPr>
          <p:nvPr/>
        </p:nvSpPr>
        <p:spPr bwMode="auto">
          <a:xfrm>
            <a:off x="3437335" y="3003947"/>
            <a:ext cx="771365" cy="2539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defTabSz="685800" eaLnBrk="1" fontAlgn="base" hangingPunct="1">
              <a:spcBef>
                <a:spcPct val="0"/>
              </a:spcBef>
              <a:spcAft>
                <a:spcPct val="0"/>
              </a:spcAft>
              <a:buNone/>
            </a:pPr>
            <a:r>
              <a:rPr lang="cs-CZ" altLang="cs-CZ" sz="1050" b="1">
                <a:solidFill>
                  <a:srgbClr val="000000"/>
                </a:solidFill>
              </a:rPr>
              <a:t>U</a:t>
            </a:r>
            <a:r>
              <a:rPr lang="cs-CZ" altLang="cs-CZ" sz="1050" b="1" baseline="-25000">
                <a:solidFill>
                  <a:srgbClr val="000000"/>
                </a:solidFill>
              </a:rPr>
              <a:t>SDRUŽENÉ</a:t>
            </a:r>
            <a:endParaRPr lang="cs-CZ" altLang="cs-CZ" sz="1050" b="1">
              <a:solidFill>
                <a:srgbClr val="000000"/>
              </a:solidFill>
            </a:endParaRPr>
          </a:p>
        </p:txBody>
      </p:sp>
      <p:sp>
        <p:nvSpPr>
          <p:cNvPr id="16401" name="Text Box 21"/>
          <p:cNvSpPr txBox="1">
            <a:spLocks noChangeArrowheads="1"/>
          </p:cNvSpPr>
          <p:nvPr/>
        </p:nvSpPr>
        <p:spPr bwMode="auto">
          <a:xfrm>
            <a:off x="4218385" y="1329929"/>
            <a:ext cx="771365" cy="2539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defTabSz="685800" eaLnBrk="1" fontAlgn="base" hangingPunct="1">
              <a:spcBef>
                <a:spcPct val="0"/>
              </a:spcBef>
              <a:spcAft>
                <a:spcPct val="0"/>
              </a:spcAft>
              <a:buNone/>
            </a:pPr>
            <a:r>
              <a:rPr lang="cs-CZ" altLang="cs-CZ" sz="1050" b="1">
                <a:solidFill>
                  <a:srgbClr val="000000"/>
                </a:solidFill>
              </a:rPr>
              <a:t>U</a:t>
            </a:r>
            <a:r>
              <a:rPr lang="cs-CZ" altLang="cs-CZ" sz="1050" b="1" baseline="-25000">
                <a:solidFill>
                  <a:srgbClr val="000000"/>
                </a:solidFill>
              </a:rPr>
              <a:t>SDRUŽENÉ</a:t>
            </a:r>
            <a:endParaRPr lang="cs-CZ" altLang="cs-CZ" sz="1050" b="1">
              <a:solidFill>
                <a:srgbClr val="000000"/>
              </a:solidFill>
            </a:endParaRPr>
          </a:p>
        </p:txBody>
      </p:sp>
      <p:sp>
        <p:nvSpPr>
          <p:cNvPr id="16402" name="Text Box 22"/>
          <p:cNvSpPr txBox="1">
            <a:spLocks noChangeArrowheads="1"/>
          </p:cNvSpPr>
          <p:nvPr/>
        </p:nvSpPr>
        <p:spPr bwMode="auto">
          <a:xfrm>
            <a:off x="1682354" y="3910013"/>
            <a:ext cx="6075759" cy="6232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defTabSz="6858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cs-CZ" altLang="cs-CZ" sz="1050">
                <a:solidFill>
                  <a:srgbClr val="000000"/>
                </a:solidFill>
              </a:rPr>
              <a:t>U</a:t>
            </a:r>
            <a:r>
              <a:rPr lang="cs-CZ" altLang="cs-CZ" sz="1050" baseline="-25000">
                <a:solidFill>
                  <a:srgbClr val="000000"/>
                </a:solidFill>
              </a:rPr>
              <a:t>NE  </a:t>
            </a:r>
            <a:r>
              <a:rPr lang="cs-CZ" altLang="cs-CZ" sz="1050">
                <a:solidFill>
                  <a:srgbClr val="000000"/>
                </a:solidFill>
              </a:rPr>
              <a:t>Napětí na odporu – odpor drží střed na potenciálu země. Fázová napětí jsou stejně veliká.</a:t>
            </a:r>
          </a:p>
          <a:p>
            <a:pPr defTabSz="685800" eaLnBrk="1" fontAlgn="base" hangingPunct="1">
              <a:spcBef>
                <a:spcPct val="0"/>
              </a:spcBef>
              <a:spcAft>
                <a:spcPct val="0"/>
              </a:spcAft>
            </a:pPr>
            <a:endParaRPr lang="cs-CZ" altLang="cs-CZ" sz="1050">
              <a:solidFill>
                <a:srgbClr val="000000"/>
              </a:solidFill>
            </a:endParaRPr>
          </a:p>
          <a:p>
            <a:pPr defTabSz="685800" eaLnBrk="1" fontAlgn="base" hangingPunct="1">
              <a:spcBef>
                <a:spcPct val="0"/>
              </a:spcBef>
              <a:spcAft>
                <a:spcPct val="0"/>
              </a:spcAft>
              <a:buNone/>
            </a:pPr>
            <a:endParaRPr lang="cs-CZ" altLang="cs-CZ" sz="1350">
              <a:solidFill>
                <a:srgbClr val="000000"/>
              </a:solidFill>
            </a:endParaRPr>
          </a:p>
        </p:txBody>
      </p:sp>
      <p:sp>
        <p:nvSpPr>
          <p:cNvPr id="16403" name="Text Box 24"/>
          <p:cNvSpPr txBox="1">
            <a:spLocks noChangeArrowheads="1"/>
          </p:cNvSpPr>
          <p:nvPr/>
        </p:nvSpPr>
        <p:spPr bwMode="auto">
          <a:xfrm>
            <a:off x="2655094" y="4381500"/>
            <a:ext cx="3456385" cy="3000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defTabSz="685800" eaLnBrk="1" fontAlgn="base" hangingPunct="1">
              <a:spcBef>
                <a:spcPct val="0"/>
              </a:spcBef>
              <a:spcAft>
                <a:spcPct val="0"/>
              </a:spcAft>
              <a:buNone/>
            </a:pPr>
            <a:r>
              <a:rPr lang="cs-CZ" altLang="cs-CZ" sz="1350">
                <a:solidFill>
                  <a:srgbClr val="000000"/>
                </a:solidFill>
              </a:rPr>
              <a:t>U nesymetrické sítě je U</a:t>
            </a:r>
            <a:r>
              <a:rPr lang="cs-CZ" altLang="cs-CZ" sz="1350" baseline="-25000">
                <a:solidFill>
                  <a:srgbClr val="000000"/>
                </a:solidFill>
              </a:rPr>
              <a:t>NE</a:t>
            </a:r>
            <a:r>
              <a:rPr lang="cs-CZ" altLang="cs-CZ" sz="1350">
                <a:solidFill>
                  <a:srgbClr val="000000"/>
                </a:solidFill>
              </a:rPr>
              <a:t> = 0 V</a:t>
            </a:r>
            <a:endParaRPr lang="cs-CZ" altLang="cs-CZ" sz="1350" baseline="-25000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1485900" y="205979"/>
            <a:ext cx="6172200" cy="259556"/>
          </a:xfrm>
        </p:spPr>
        <p:txBody>
          <a:bodyPr/>
          <a:lstStyle/>
          <a:p>
            <a:pPr eaLnBrk="1" hangingPunct="1"/>
            <a:r>
              <a:rPr lang="cs-CZ" altLang="cs-CZ" sz="1500">
                <a:solidFill>
                  <a:srgbClr val="FF0000"/>
                </a:solidFill>
              </a:rPr>
              <a:t>Odporová síť – zemní zkrat</a:t>
            </a:r>
          </a:p>
        </p:txBody>
      </p:sp>
      <p:sp>
        <p:nvSpPr>
          <p:cNvPr id="17411" name="Rectangle 3"/>
          <p:cNvSpPr>
            <a:spLocks noChangeArrowheads="1"/>
          </p:cNvSpPr>
          <p:nvPr/>
        </p:nvSpPr>
        <p:spPr bwMode="auto">
          <a:xfrm>
            <a:off x="1980010" y="925116"/>
            <a:ext cx="594122" cy="80963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defTabSz="685800" eaLnBrk="1" fontAlgn="base" hangingPunct="1">
              <a:spcBef>
                <a:spcPct val="0"/>
              </a:spcBef>
              <a:spcAft>
                <a:spcPct val="0"/>
              </a:spcAft>
              <a:buNone/>
            </a:pPr>
            <a:endParaRPr lang="cs-CZ" altLang="cs-CZ" sz="1350">
              <a:solidFill>
                <a:srgbClr val="000000"/>
              </a:solidFill>
            </a:endParaRPr>
          </a:p>
        </p:txBody>
      </p:sp>
      <p:sp>
        <p:nvSpPr>
          <p:cNvPr id="17412" name="Rectangle 4"/>
          <p:cNvSpPr>
            <a:spLocks noChangeArrowheads="1"/>
          </p:cNvSpPr>
          <p:nvPr/>
        </p:nvSpPr>
        <p:spPr bwMode="auto">
          <a:xfrm>
            <a:off x="1980010" y="1195387"/>
            <a:ext cx="594122" cy="80963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defTabSz="685800" eaLnBrk="1" fontAlgn="base" hangingPunct="1">
              <a:spcBef>
                <a:spcPct val="0"/>
              </a:spcBef>
              <a:spcAft>
                <a:spcPct val="0"/>
              </a:spcAft>
              <a:buNone/>
            </a:pPr>
            <a:endParaRPr lang="cs-CZ" altLang="cs-CZ" sz="1350">
              <a:solidFill>
                <a:srgbClr val="000000"/>
              </a:solidFill>
            </a:endParaRPr>
          </a:p>
        </p:txBody>
      </p:sp>
      <p:sp>
        <p:nvSpPr>
          <p:cNvPr id="17413" name="Rectangle 5"/>
          <p:cNvSpPr>
            <a:spLocks noChangeArrowheads="1"/>
          </p:cNvSpPr>
          <p:nvPr/>
        </p:nvSpPr>
        <p:spPr bwMode="auto">
          <a:xfrm>
            <a:off x="1980010" y="1438275"/>
            <a:ext cx="594122" cy="80963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defTabSz="685800" eaLnBrk="1" fontAlgn="base" hangingPunct="1">
              <a:spcBef>
                <a:spcPct val="0"/>
              </a:spcBef>
              <a:spcAft>
                <a:spcPct val="0"/>
              </a:spcAft>
              <a:buNone/>
            </a:pPr>
            <a:endParaRPr lang="cs-CZ" altLang="cs-CZ" sz="1350">
              <a:solidFill>
                <a:srgbClr val="000000"/>
              </a:solidFill>
            </a:endParaRPr>
          </a:p>
        </p:txBody>
      </p:sp>
      <p:sp>
        <p:nvSpPr>
          <p:cNvPr id="17414" name="Line 6"/>
          <p:cNvSpPr>
            <a:spLocks noChangeShapeType="1"/>
          </p:cNvSpPr>
          <p:nvPr/>
        </p:nvSpPr>
        <p:spPr bwMode="auto">
          <a:xfrm flipH="1">
            <a:off x="1872854" y="1248966"/>
            <a:ext cx="107156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7415" name="Line 7"/>
          <p:cNvSpPr>
            <a:spLocks noChangeShapeType="1"/>
          </p:cNvSpPr>
          <p:nvPr/>
        </p:nvSpPr>
        <p:spPr bwMode="auto">
          <a:xfrm flipH="1">
            <a:off x="1872854" y="1464469"/>
            <a:ext cx="107156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7416" name="Line 8"/>
          <p:cNvSpPr>
            <a:spLocks noChangeShapeType="1"/>
          </p:cNvSpPr>
          <p:nvPr/>
        </p:nvSpPr>
        <p:spPr bwMode="auto">
          <a:xfrm>
            <a:off x="1872854" y="951310"/>
            <a:ext cx="0" cy="864394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7417" name="Line 9"/>
          <p:cNvSpPr>
            <a:spLocks noChangeShapeType="1"/>
          </p:cNvSpPr>
          <p:nvPr/>
        </p:nvSpPr>
        <p:spPr bwMode="auto">
          <a:xfrm>
            <a:off x="1872854" y="951310"/>
            <a:ext cx="13454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7418" name="Rectangle 10"/>
          <p:cNvSpPr>
            <a:spLocks noChangeArrowheads="1"/>
          </p:cNvSpPr>
          <p:nvPr/>
        </p:nvSpPr>
        <p:spPr bwMode="auto">
          <a:xfrm>
            <a:off x="1818085" y="1815704"/>
            <a:ext cx="108347" cy="1484709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defTabSz="685800" eaLnBrk="1" fontAlgn="base" hangingPunct="1">
              <a:spcBef>
                <a:spcPct val="0"/>
              </a:spcBef>
              <a:spcAft>
                <a:spcPct val="0"/>
              </a:spcAft>
              <a:buNone/>
            </a:pPr>
            <a:endParaRPr lang="cs-CZ" altLang="cs-CZ" sz="1350">
              <a:solidFill>
                <a:srgbClr val="000000"/>
              </a:solidFill>
            </a:endParaRPr>
          </a:p>
        </p:txBody>
      </p:sp>
      <p:sp>
        <p:nvSpPr>
          <p:cNvPr id="17419" name="Line 11"/>
          <p:cNvSpPr>
            <a:spLocks noChangeShapeType="1"/>
          </p:cNvSpPr>
          <p:nvPr/>
        </p:nvSpPr>
        <p:spPr bwMode="auto">
          <a:xfrm>
            <a:off x="1872854" y="3300413"/>
            <a:ext cx="0" cy="35123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7420" name="Line 23"/>
          <p:cNvSpPr>
            <a:spLocks noChangeShapeType="1"/>
          </p:cNvSpPr>
          <p:nvPr/>
        </p:nvSpPr>
        <p:spPr bwMode="auto">
          <a:xfrm>
            <a:off x="2574131" y="951310"/>
            <a:ext cx="4806554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7421" name="Line 24"/>
          <p:cNvSpPr>
            <a:spLocks noChangeShapeType="1"/>
          </p:cNvSpPr>
          <p:nvPr/>
        </p:nvSpPr>
        <p:spPr bwMode="auto">
          <a:xfrm>
            <a:off x="2574131" y="1221581"/>
            <a:ext cx="4806554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7422" name="Line 25"/>
          <p:cNvSpPr>
            <a:spLocks noChangeShapeType="1"/>
          </p:cNvSpPr>
          <p:nvPr/>
        </p:nvSpPr>
        <p:spPr bwMode="auto">
          <a:xfrm>
            <a:off x="2574131" y="1464469"/>
            <a:ext cx="4806554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7423" name="Line 31"/>
          <p:cNvSpPr>
            <a:spLocks noChangeShapeType="1"/>
          </p:cNvSpPr>
          <p:nvPr/>
        </p:nvSpPr>
        <p:spPr bwMode="auto">
          <a:xfrm>
            <a:off x="3843338" y="951310"/>
            <a:ext cx="26194" cy="259199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7424" name="Line 32"/>
          <p:cNvSpPr>
            <a:spLocks noChangeShapeType="1"/>
          </p:cNvSpPr>
          <p:nvPr/>
        </p:nvSpPr>
        <p:spPr bwMode="auto">
          <a:xfrm>
            <a:off x="5651897" y="1221582"/>
            <a:ext cx="0" cy="51316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7425" name="Line 33"/>
          <p:cNvSpPr>
            <a:spLocks noChangeShapeType="1"/>
          </p:cNvSpPr>
          <p:nvPr/>
        </p:nvSpPr>
        <p:spPr bwMode="auto">
          <a:xfrm>
            <a:off x="6084094" y="951310"/>
            <a:ext cx="0" cy="81081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7426" name="Line 34"/>
          <p:cNvSpPr>
            <a:spLocks noChangeShapeType="1"/>
          </p:cNvSpPr>
          <p:nvPr/>
        </p:nvSpPr>
        <p:spPr bwMode="auto">
          <a:xfrm flipH="1">
            <a:off x="6867525" y="1950244"/>
            <a:ext cx="134541" cy="432197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7427" name="Text Box 35"/>
          <p:cNvSpPr txBox="1">
            <a:spLocks noChangeArrowheads="1"/>
          </p:cNvSpPr>
          <p:nvPr/>
        </p:nvSpPr>
        <p:spPr bwMode="auto">
          <a:xfrm>
            <a:off x="1143000" y="2680097"/>
            <a:ext cx="404813" cy="2539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defTabSz="685800" eaLnBrk="1" fontAlgn="base" hangingPunct="1">
              <a:spcBef>
                <a:spcPct val="0"/>
              </a:spcBef>
              <a:spcAft>
                <a:spcPct val="0"/>
              </a:spcAft>
              <a:buNone/>
            </a:pPr>
            <a:r>
              <a:rPr lang="cs-CZ" altLang="cs-CZ" sz="1050">
                <a:solidFill>
                  <a:srgbClr val="0000FF"/>
                </a:solidFill>
              </a:rPr>
              <a:t>U</a:t>
            </a:r>
            <a:r>
              <a:rPr lang="cs-CZ" altLang="cs-CZ" sz="1050" baseline="-25000">
                <a:solidFill>
                  <a:srgbClr val="0000FF"/>
                </a:solidFill>
              </a:rPr>
              <a:t>NE</a:t>
            </a:r>
            <a:endParaRPr lang="cs-CZ" altLang="cs-CZ" sz="1050">
              <a:solidFill>
                <a:srgbClr val="0000FF"/>
              </a:solidFill>
            </a:endParaRPr>
          </a:p>
        </p:txBody>
      </p:sp>
      <p:sp>
        <p:nvSpPr>
          <p:cNvPr id="17428" name="Line 36"/>
          <p:cNvSpPr>
            <a:spLocks noChangeShapeType="1"/>
          </p:cNvSpPr>
          <p:nvPr/>
        </p:nvSpPr>
        <p:spPr bwMode="auto">
          <a:xfrm>
            <a:off x="1575197" y="1747838"/>
            <a:ext cx="0" cy="1647825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7429" name="Text Box 39"/>
          <p:cNvSpPr txBox="1">
            <a:spLocks noChangeArrowheads="1"/>
          </p:cNvSpPr>
          <p:nvPr/>
        </p:nvSpPr>
        <p:spPr bwMode="auto">
          <a:xfrm>
            <a:off x="2072879" y="534591"/>
            <a:ext cx="627095" cy="3000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defTabSz="685800" eaLnBrk="1" fontAlgn="base" hangingPunct="1">
              <a:spcBef>
                <a:spcPct val="0"/>
              </a:spcBef>
              <a:spcAft>
                <a:spcPct val="0"/>
              </a:spcAft>
              <a:buNone/>
            </a:pPr>
            <a:r>
              <a:rPr lang="cs-CZ" altLang="cs-CZ" sz="1350">
                <a:solidFill>
                  <a:srgbClr val="000000"/>
                </a:solidFill>
              </a:rPr>
              <a:t>23 kV</a:t>
            </a:r>
          </a:p>
        </p:txBody>
      </p:sp>
      <p:sp>
        <p:nvSpPr>
          <p:cNvPr id="17430" name="Line 40"/>
          <p:cNvSpPr>
            <a:spLocks noChangeShapeType="1"/>
          </p:cNvSpPr>
          <p:nvPr/>
        </p:nvSpPr>
        <p:spPr bwMode="auto">
          <a:xfrm>
            <a:off x="4193382" y="870347"/>
            <a:ext cx="540544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7431" name="Line 41"/>
          <p:cNvSpPr>
            <a:spLocks noChangeShapeType="1"/>
          </p:cNvSpPr>
          <p:nvPr/>
        </p:nvSpPr>
        <p:spPr bwMode="auto">
          <a:xfrm>
            <a:off x="4220766" y="1140619"/>
            <a:ext cx="594122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7432" name="Text Box 42"/>
          <p:cNvSpPr txBox="1">
            <a:spLocks noChangeArrowheads="1"/>
          </p:cNvSpPr>
          <p:nvPr/>
        </p:nvSpPr>
        <p:spPr bwMode="auto">
          <a:xfrm>
            <a:off x="4814888" y="600075"/>
            <a:ext cx="459581" cy="2539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defTabSz="685800" eaLnBrk="1" fontAlgn="base" hangingPunct="1">
              <a:spcBef>
                <a:spcPct val="0"/>
              </a:spcBef>
              <a:spcAft>
                <a:spcPct val="0"/>
              </a:spcAft>
              <a:buNone/>
            </a:pPr>
            <a:r>
              <a:rPr lang="cs-CZ" altLang="cs-CZ" sz="1050">
                <a:solidFill>
                  <a:srgbClr val="FF0000"/>
                </a:solidFill>
              </a:rPr>
              <a:t>I</a:t>
            </a:r>
            <a:r>
              <a:rPr lang="cs-CZ" altLang="cs-CZ" sz="1050" baseline="-25000">
                <a:solidFill>
                  <a:srgbClr val="FF0000"/>
                </a:solidFill>
              </a:rPr>
              <a:t>C13</a:t>
            </a:r>
            <a:endParaRPr lang="cs-CZ" altLang="cs-CZ" sz="1050">
              <a:solidFill>
                <a:srgbClr val="FF0000"/>
              </a:solidFill>
            </a:endParaRPr>
          </a:p>
        </p:txBody>
      </p:sp>
      <p:sp>
        <p:nvSpPr>
          <p:cNvPr id="17433" name="Line 43"/>
          <p:cNvSpPr>
            <a:spLocks noChangeShapeType="1"/>
          </p:cNvSpPr>
          <p:nvPr/>
        </p:nvSpPr>
        <p:spPr bwMode="auto">
          <a:xfrm>
            <a:off x="5922169" y="1762125"/>
            <a:ext cx="32385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7434" name="Line 44"/>
          <p:cNvSpPr>
            <a:spLocks noChangeShapeType="1"/>
          </p:cNvSpPr>
          <p:nvPr/>
        </p:nvSpPr>
        <p:spPr bwMode="auto">
          <a:xfrm>
            <a:off x="5922169" y="1869281"/>
            <a:ext cx="32385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7435" name="Line 45"/>
          <p:cNvSpPr>
            <a:spLocks noChangeShapeType="1"/>
          </p:cNvSpPr>
          <p:nvPr/>
        </p:nvSpPr>
        <p:spPr bwMode="auto">
          <a:xfrm>
            <a:off x="5489972" y="1762125"/>
            <a:ext cx="32385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7436" name="Line 46"/>
          <p:cNvSpPr>
            <a:spLocks noChangeShapeType="1"/>
          </p:cNvSpPr>
          <p:nvPr/>
        </p:nvSpPr>
        <p:spPr bwMode="auto">
          <a:xfrm>
            <a:off x="5489972" y="1870472"/>
            <a:ext cx="32385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7437" name="Line 47"/>
          <p:cNvSpPr>
            <a:spLocks noChangeShapeType="1"/>
          </p:cNvSpPr>
          <p:nvPr/>
        </p:nvSpPr>
        <p:spPr bwMode="auto">
          <a:xfrm>
            <a:off x="5247085" y="1545431"/>
            <a:ext cx="0" cy="215504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7438" name="Line 48"/>
          <p:cNvSpPr>
            <a:spLocks noChangeShapeType="1"/>
          </p:cNvSpPr>
          <p:nvPr/>
        </p:nvSpPr>
        <p:spPr bwMode="auto">
          <a:xfrm>
            <a:off x="5085160" y="1762125"/>
            <a:ext cx="32385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7439" name="Line 49"/>
          <p:cNvSpPr>
            <a:spLocks noChangeShapeType="1"/>
          </p:cNvSpPr>
          <p:nvPr/>
        </p:nvSpPr>
        <p:spPr bwMode="auto">
          <a:xfrm>
            <a:off x="5085160" y="1870472"/>
            <a:ext cx="32385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7440" name="Line 50"/>
          <p:cNvSpPr>
            <a:spLocks noChangeShapeType="1"/>
          </p:cNvSpPr>
          <p:nvPr/>
        </p:nvSpPr>
        <p:spPr bwMode="auto">
          <a:xfrm>
            <a:off x="5679281" y="3813572"/>
            <a:ext cx="0" cy="513159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7441" name="Line 51"/>
          <p:cNvSpPr>
            <a:spLocks noChangeShapeType="1"/>
          </p:cNvSpPr>
          <p:nvPr/>
        </p:nvSpPr>
        <p:spPr bwMode="auto">
          <a:xfrm>
            <a:off x="6111479" y="3543300"/>
            <a:ext cx="0" cy="810816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7442" name="Line 52"/>
          <p:cNvSpPr>
            <a:spLocks noChangeShapeType="1"/>
          </p:cNvSpPr>
          <p:nvPr/>
        </p:nvSpPr>
        <p:spPr bwMode="auto">
          <a:xfrm>
            <a:off x="5949554" y="4354116"/>
            <a:ext cx="32385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7443" name="Line 53"/>
          <p:cNvSpPr>
            <a:spLocks noChangeShapeType="1"/>
          </p:cNvSpPr>
          <p:nvPr/>
        </p:nvSpPr>
        <p:spPr bwMode="auto">
          <a:xfrm>
            <a:off x="5949554" y="4461272"/>
            <a:ext cx="32385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7444" name="Line 54"/>
          <p:cNvSpPr>
            <a:spLocks noChangeShapeType="1"/>
          </p:cNvSpPr>
          <p:nvPr/>
        </p:nvSpPr>
        <p:spPr bwMode="auto">
          <a:xfrm>
            <a:off x="5517356" y="4354116"/>
            <a:ext cx="32385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7445" name="Line 55"/>
          <p:cNvSpPr>
            <a:spLocks noChangeShapeType="1"/>
          </p:cNvSpPr>
          <p:nvPr/>
        </p:nvSpPr>
        <p:spPr bwMode="auto">
          <a:xfrm>
            <a:off x="5517356" y="4462463"/>
            <a:ext cx="32385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7446" name="Line 56"/>
          <p:cNvSpPr>
            <a:spLocks noChangeShapeType="1"/>
          </p:cNvSpPr>
          <p:nvPr/>
        </p:nvSpPr>
        <p:spPr bwMode="auto">
          <a:xfrm>
            <a:off x="5274469" y="4137423"/>
            <a:ext cx="0" cy="21550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7447" name="Line 57"/>
          <p:cNvSpPr>
            <a:spLocks noChangeShapeType="1"/>
          </p:cNvSpPr>
          <p:nvPr/>
        </p:nvSpPr>
        <p:spPr bwMode="auto">
          <a:xfrm>
            <a:off x="5112544" y="4354116"/>
            <a:ext cx="32385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7448" name="Line 58"/>
          <p:cNvSpPr>
            <a:spLocks noChangeShapeType="1"/>
          </p:cNvSpPr>
          <p:nvPr/>
        </p:nvSpPr>
        <p:spPr bwMode="auto">
          <a:xfrm>
            <a:off x="5112544" y="4462463"/>
            <a:ext cx="32385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7449" name="Line 59"/>
          <p:cNvSpPr>
            <a:spLocks noChangeShapeType="1"/>
          </p:cNvSpPr>
          <p:nvPr/>
        </p:nvSpPr>
        <p:spPr bwMode="auto">
          <a:xfrm>
            <a:off x="3843337" y="3543300"/>
            <a:ext cx="270033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7450" name="Line 60"/>
          <p:cNvSpPr>
            <a:spLocks noChangeShapeType="1"/>
          </p:cNvSpPr>
          <p:nvPr/>
        </p:nvSpPr>
        <p:spPr bwMode="auto">
          <a:xfrm>
            <a:off x="3707606" y="3813572"/>
            <a:ext cx="289083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7451" name="Line 61"/>
          <p:cNvSpPr>
            <a:spLocks noChangeShapeType="1"/>
          </p:cNvSpPr>
          <p:nvPr/>
        </p:nvSpPr>
        <p:spPr bwMode="auto">
          <a:xfrm>
            <a:off x="3573066" y="4056460"/>
            <a:ext cx="305157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7452" name="Line 62"/>
          <p:cNvSpPr>
            <a:spLocks noChangeShapeType="1"/>
          </p:cNvSpPr>
          <p:nvPr/>
        </p:nvSpPr>
        <p:spPr bwMode="auto">
          <a:xfrm>
            <a:off x="3707606" y="1221581"/>
            <a:ext cx="0" cy="2591991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7453" name="Line 63"/>
          <p:cNvSpPr>
            <a:spLocks noChangeShapeType="1"/>
          </p:cNvSpPr>
          <p:nvPr/>
        </p:nvSpPr>
        <p:spPr bwMode="auto">
          <a:xfrm>
            <a:off x="3573066" y="1464469"/>
            <a:ext cx="0" cy="2591991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7454" name="Line 64"/>
          <p:cNvSpPr>
            <a:spLocks noChangeShapeType="1"/>
          </p:cNvSpPr>
          <p:nvPr/>
        </p:nvSpPr>
        <p:spPr bwMode="auto">
          <a:xfrm>
            <a:off x="4031457" y="3543300"/>
            <a:ext cx="2512219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7455" name="Line 65"/>
          <p:cNvSpPr>
            <a:spLocks noChangeShapeType="1"/>
          </p:cNvSpPr>
          <p:nvPr/>
        </p:nvSpPr>
        <p:spPr bwMode="auto">
          <a:xfrm>
            <a:off x="5247085" y="1869281"/>
            <a:ext cx="0" cy="406004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7456" name="Line 66"/>
          <p:cNvSpPr>
            <a:spLocks noChangeShapeType="1"/>
          </p:cNvSpPr>
          <p:nvPr/>
        </p:nvSpPr>
        <p:spPr bwMode="auto">
          <a:xfrm>
            <a:off x="5651897" y="1869282"/>
            <a:ext cx="0" cy="540544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7457" name="Line 67"/>
          <p:cNvSpPr>
            <a:spLocks noChangeShapeType="1"/>
          </p:cNvSpPr>
          <p:nvPr/>
        </p:nvSpPr>
        <p:spPr bwMode="auto">
          <a:xfrm>
            <a:off x="6084094" y="1869282"/>
            <a:ext cx="0" cy="540544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7458" name="Line 68"/>
          <p:cNvSpPr>
            <a:spLocks noChangeShapeType="1"/>
          </p:cNvSpPr>
          <p:nvPr/>
        </p:nvSpPr>
        <p:spPr bwMode="auto">
          <a:xfrm>
            <a:off x="5085160" y="2409825"/>
            <a:ext cx="1269206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7459" name="Line 69"/>
          <p:cNvSpPr>
            <a:spLocks noChangeShapeType="1"/>
          </p:cNvSpPr>
          <p:nvPr/>
        </p:nvSpPr>
        <p:spPr bwMode="auto">
          <a:xfrm>
            <a:off x="5274469" y="4462462"/>
            <a:ext cx="0" cy="215504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7460" name="Line 70"/>
          <p:cNvSpPr>
            <a:spLocks noChangeShapeType="1"/>
          </p:cNvSpPr>
          <p:nvPr/>
        </p:nvSpPr>
        <p:spPr bwMode="auto">
          <a:xfrm>
            <a:off x="5679281" y="4462463"/>
            <a:ext cx="0" cy="269081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7461" name="Line 71"/>
          <p:cNvSpPr>
            <a:spLocks noChangeShapeType="1"/>
          </p:cNvSpPr>
          <p:nvPr/>
        </p:nvSpPr>
        <p:spPr bwMode="auto">
          <a:xfrm>
            <a:off x="5057775" y="4731544"/>
            <a:ext cx="1188244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7462" name="Line 72"/>
          <p:cNvSpPr>
            <a:spLocks noChangeShapeType="1"/>
          </p:cNvSpPr>
          <p:nvPr/>
        </p:nvSpPr>
        <p:spPr bwMode="auto">
          <a:xfrm>
            <a:off x="6111479" y="4462463"/>
            <a:ext cx="0" cy="269081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7463" name="Line 73"/>
          <p:cNvSpPr>
            <a:spLocks noChangeShapeType="1"/>
          </p:cNvSpPr>
          <p:nvPr/>
        </p:nvSpPr>
        <p:spPr bwMode="auto">
          <a:xfrm>
            <a:off x="7002066" y="1950244"/>
            <a:ext cx="54769" cy="270272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7464" name="Line 74"/>
          <p:cNvSpPr>
            <a:spLocks noChangeShapeType="1"/>
          </p:cNvSpPr>
          <p:nvPr/>
        </p:nvSpPr>
        <p:spPr bwMode="auto">
          <a:xfrm flipV="1">
            <a:off x="7056835" y="1491853"/>
            <a:ext cx="242888" cy="756047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7465" name="Line 75"/>
          <p:cNvSpPr>
            <a:spLocks noChangeShapeType="1"/>
          </p:cNvSpPr>
          <p:nvPr/>
        </p:nvSpPr>
        <p:spPr bwMode="auto">
          <a:xfrm>
            <a:off x="6731794" y="2382441"/>
            <a:ext cx="297656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7466" name="Line 76"/>
          <p:cNvSpPr>
            <a:spLocks noChangeShapeType="1"/>
          </p:cNvSpPr>
          <p:nvPr/>
        </p:nvSpPr>
        <p:spPr bwMode="auto">
          <a:xfrm>
            <a:off x="5543550" y="2220516"/>
            <a:ext cx="0" cy="675084"/>
          </a:xfrm>
          <a:prstGeom prst="line">
            <a:avLst/>
          </a:prstGeom>
          <a:noFill/>
          <a:ln w="9525">
            <a:solidFill>
              <a:srgbClr val="FF0000"/>
            </a:solidFill>
            <a:prstDash val="dash"/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7467" name="Line 77"/>
          <p:cNvSpPr>
            <a:spLocks noChangeShapeType="1"/>
          </p:cNvSpPr>
          <p:nvPr/>
        </p:nvSpPr>
        <p:spPr bwMode="auto">
          <a:xfrm>
            <a:off x="5543550" y="2895600"/>
            <a:ext cx="1243013" cy="0"/>
          </a:xfrm>
          <a:prstGeom prst="line">
            <a:avLst/>
          </a:prstGeom>
          <a:noFill/>
          <a:ln w="9525">
            <a:solidFill>
              <a:srgbClr val="FF0000"/>
            </a:solidFill>
            <a:prstDash val="dash"/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7468" name="Line 78"/>
          <p:cNvSpPr>
            <a:spLocks noChangeShapeType="1"/>
          </p:cNvSpPr>
          <p:nvPr/>
        </p:nvSpPr>
        <p:spPr bwMode="auto">
          <a:xfrm flipV="1">
            <a:off x="6786562" y="2463403"/>
            <a:ext cx="80963" cy="432197"/>
          </a:xfrm>
          <a:prstGeom prst="line">
            <a:avLst/>
          </a:prstGeom>
          <a:noFill/>
          <a:ln w="9525">
            <a:solidFill>
              <a:srgbClr val="FF0000"/>
            </a:solidFill>
            <a:prstDash val="dash"/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7469" name="Line 79"/>
          <p:cNvSpPr>
            <a:spLocks noChangeShapeType="1"/>
          </p:cNvSpPr>
          <p:nvPr/>
        </p:nvSpPr>
        <p:spPr bwMode="auto">
          <a:xfrm>
            <a:off x="6030516" y="2112169"/>
            <a:ext cx="0" cy="675085"/>
          </a:xfrm>
          <a:prstGeom prst="line">
            <a:avLst/>
          </a:prstGeom>
          <a:noFill/>
          <a:ln w="9525">
            <a:solidFill>
              <a:srgbClr val="FF0000"/>
            </a:solidFill>
            <a:prstDash val="dash"/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7470" name="Line 80"/>
          <p:cNvSpPr>
            <a:spLocks noChangeShapeType="1"/>
          </p:cNvSpPr>
          <p:nvPr/>
        </p:nvSpPr>
        <p:spPr bwMode="auto">
          <a:xfrm>
            <a:off x="6030516" y="2787254"/>
            <a:ext cx="594122" cy="0"/>
          </a:xfrm>
          <a:prstGeom prst="line">
            <a:avLst/>
          </a:prstGeom>
          <a:noFill/>
          <a:ln w="9525">
            <a:solidFill>
              <a:srgbClr val="FF0000"/>
            </a:solidFill>
            <a:prstDash val="dash"/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7471" name="Line 81"/>
          <p:cNvSpPr>
            <a:spLocks noChangeShapeType="1"/>
          </p:cNvSpPr>
          <p:nvPr/>
        </p:nvSpPr>
        <p:spPr bwMode="auto">
          <a:xfrm flipV="1">
            <a:off x="6624637" y="2571750"/>
            <a:ext cx="215504" cy="215504"/>
          </a:xfrm>
          <a:prstGeom prst="line">
            <a:avLst/>
          </a:prstGeom>
          <a:noFill/>
          <a:ln w="9525">
            <a:solidFill>
              <a:srgbClr val="FF0000"/>
            </a:solidFill>
            <a:prstDash val="dash"/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7472" name="Text Box 82"/>
          <p:cNvSpPr txBox="1">
            <a:spLocks noChangeArrowheads="1"/>
          </p:cNvSpPr>
          <p:nvPr/>
        </p:nvSpPr>
        <p:spPr bwMode="auto">
          <a:xfrm>
            <a:off x="4842273" y="925116"/>
            <a:ext cx="459581" cy="2539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defTabSz="685800" eaLnBrk="1" fontAlgn="base" hangingPunct="1">
              <a:spcBef>
                <a:spcPct val="0"/>
              </a:spcBef>
              <a:spcAft>
                <a:spcPct val="0"/>
              </a:spcAft>
              <a:buNone/>
            </a:pPr>
            <a:r>
              <a:rPr lang="cs-CZ" altLang="cs-CZ" sz="1050">
                <a:solidFill>
                  <a:srgbClr val="FF0000"/>
                </a:solidFill>
              </a:rPr>
              <a:t>I</a:t>
            </a:r>
            <a:r>
              <a:rPr lang="cs-CZ" altLang="cs-CZ" sz="1050" baseline="-25000">
                <a:solidFill>
                  <a:srgbClr val="FF0000"/>
                </a:solidFill>
              </a:rPr>
              <a:t>C12</a:t>
            </a:r>
            <a:endParaRPr lang="cs-CZ" altLang="cs-CZ" sz="1050">
              <a:solidFill>
                <a:srgbClr val="FF0000"/>
              </a:solidFill>
            </a:endParaRPr>
          </a:p>
        </p:txBody>
      </p:sp>
      <p:sp>
        <p:nvSpPr>
          <p:cNvPr id="17473" name="Line 83"/>
          <p:cNvSpPr>
            <a:spLocks noChangeShapeType="1"/>
          </p:cNvSpPr>
          <p:nvPr/>
        </p:nvSpPr>
        <p:spPr bwMode="auto">
          <a:xfrm>
            <a:off x="4923235" y="3489722"/>
            <a:ext cx="540544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7474" name="Line 84"/>
          <p:cNvSpPr>
            <a:spLocks noChangeShapeType="1"/>
          </p:cNvSpPr>
          <p:nvPr/>
        </p:nvSpPr>
        <p:spPr bwMode="auto">
          <a:xfrm>
            <a:off x="4868466" y="3759994"/>
            <a:ext cx="594122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7475" name="Text Box 85"/>
          <p:cNvSpPr txBox="1">
            <a:spLocks noChangeArrowheads="1"/>
          </p:cNvSpPr>
          <p:nvPr/>
        </p:nvSpPr>
        <p:spPr bwMode="auto">
          <a:xfrm>
            <a:off x="4976813" y="3219450"/>
            <a:ext cx="459581" cy="2539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defTabSz="685800" eaLnBrk="1" fontAlgn="base" hangingPunct="1">
              <a:spcBef>
                <a:spcPct val="0"/>
              </a:spcBef>
              <a:spcAft>
                <a:spcPct val="0"/>
              </a:spcAft>
              <a:buNone/>
            </a:pPr>
            <a:r>
              <a:rPr lang="cs-CZ" altLang="cs-CZ" sz="1050">
                <a:solidFill>
                  <a:srgbClr val="FF0000"/>
                </a:solidFill>
              </a:rPr>
              <a:t>I</a:t>
            </a:r>
            <a:r>
              <a:rPr lang="cs-CZ" altLang="cs-CZ" sz="1050" baseline="-25000">
                <a:solidFill>
                  <a:srgbClr val="FF0000"/>
                </a:solidFill>
              </a:rPr>
              <a:t>C23</a:t>
            </a:r>
            <a:endParaRPr lang="cs-CZ" altLang="cs-CZ" sz="1050">
              <a:solidFill>
                <a:srgbClr val="FF0000"/>
              </a:solidFill>
            </a:endParaRPr>
          </a:p>
        </p:txBody>
      </p:sp>
      <p:sp>
        <p:nvSpPr>
          <p:cNvPr id="17476" name="Text Box 86"/>
          <p:cNvSpPr txBox="1">
            <a:spLocks noChangeArrowheads="1"/>
          </p:cNvSpPr>
          <p:nvPr/>
        </p:nvSpPr>
        <p:spPr bwMode="auto">
          <a:xfrm>
            <a:off x="5004198" y="3544491"/>
            <a:ext cx="459581" cy="2539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defTabSz="685800" eaLnBrk="1" fontAlgn="base" hangingPunct="1">
              <a:spcBef>
                <a:spcPct val="0"/>
              </a:spcBef>
              <a:spcAft>
                <a:spcPct val="0"/>
              </a:spcAft>
              <a:buNone/>
            </a:pPr>
            <a:r>
              <a:rPr lang="cs-CZ" altLang="cs-CZ" sz="1050">
                <a:solidFill>
                  <a:srgbClr val="FF0000"/>
                </a:solidFill>
              </a:rPr>
              <a:t>I</a:t>
            </a:r>
            <a:r>
              <a:rPr lang="cs-CZ" altLang="cs-CZ" sz="1050" baseline="-25000">
                <a:solidFill>
                  <a:srgbClr val="FF0000"/>
                </a:solidFill>
              </a:rPr>
              <a:t>C22</a:t>
            </a:r>
            <a:endParaRPr lang="cs-CZ" altLang="cs-CZ" sz="1050">
              <a:solidFill>
                <a:srgbClr val="FF0000"/>
              </a:solidFill>
            </a:endParaRPr>
          </a:p>
        </p:txBody>
      </p:sp>
      <p:sp>
        <p:nvSpPr>
          <p:cNvPr id="17477" name="Line 87"/>
          <p:cNvSpPr>
            <a:spLocks noChangeShapeType="1"/>
          </p:cNvSpPr>
          <p:nvPr/>
        </p:nvSpPr>
        <p:spPr bwMode="auto">
          <a:xfrm>
            <a:off x="6867525" y="2571750"/>
            <a:ext cx="0" cy="2214563"/>
          </a:xfrm>
          <a:prstGeom prst="line">
            <a:avLst/>
          </a:prstGeom>
          <a:noFill/>
          <a:ln w="9525">
            <a:solidFill>
              <a:srgbClr val="FF0000"/>
            </a:solidFill>
            <a:prstDash val="dash"/>
            <a:round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7478" name="Line 88"/>
          <p:cNvSpPr>
            <a:spLocks noChangeShapeType="1"/>
          </p:cNvSpPr>
          <p:nvPr/>
        </p:nvSpPr>
        <p:spPr bwMode="auto">
          <a:xfrm flipH="1" flipV="1">
            <a:off x="6111478" y="4731544"/>
            <a:ext cx="756047" cy="54769"/>
          </a:xfrm>
          <a:prstGeom prst="line">
            <a:avLst/>
          </a:prstGeom>
          <a:noFill/>
          <a:ln w="9525">
            <a:solidFill>
              <a:srgbClr val="FF0000"/>
            </a:solidFill>
            <a:prstDash val="dash"/>
            <a:round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7479" name="Line 89"/>
          <p:cNvSpPr>
            <a:spLocks noChangeShapeType="1"/>
          </p:cNvSpPr>
          <p:nvPr/>
        </p:nvSpPr>
        <p:spPr bwMode="auto">
          <a:xfrm>
            <a:off x="6921104" y="2571751"/>
            <a:ext cx="0" cy="2402681"/>
          </a:xfrm>
          <a:prstGeom prst="line">
            <a:avLst/>
          </a:prstGeom>
          <a:noFill/>
          <a:ln w="9525">
            <a:solidFill>
              <a:srgbClr val="FF0000"/>
            </a:solidFill>
            <a:prstDash val="dash"/>
            <a:round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7480" name="Line 90"/>
          <p:cNvSpPr>
            <a:spLocks noChangeShapeType="1"/>
          </p:cNvSpPr>
          <p:nvPr/>
        </p:nvSpPr>
        <p:spPr bwMode="auto">
          <a:xfrm flipH="1" flipV="1">
            <a:off x="5679281" y="4758929"/>
            <a:ext cx="1214438" cy="215503"/>
          </a:xfrm>
          <a:prstGeom prst="line">
            <a:avLst/>
          </a:prstGeom>
          <a:noFill/>
          <a:ln w="9525">
            <a:solidFill>
              <a:srgbClr val="FF0000"/>
            </a:solidFill>
            <a:prstDash val="dash"/>
            <a:round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7481" name="Line 91"/>
          <p:cNvSpPr>
            <a:spLocks noChangeShapeType="1"/>
          </p:cNvSpPr>
          <p:nvPr/>
        </p:nvSpPr>
        <p:spPr bwMode="auto">
          <a:xfrm>
            <a:off x="6867525" y="2463403"/>
            <a:ext cx="26194" cy="108347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7482" name="Line 92"/>
          <p:cNvSpPr>
            <a:spLocks noChangeShapeType="1"/>
          </p:cNvSpPr>
          <p:nvPr/>
        </p:nvSpPr>
        <p:spPr bwMode="auto">
          <a:xfrm flipH="1">
            <a:off x="1737123" y="3057525"/>
            <a:ext cx="4968478" cy="567929"/>
          </a:xfrm>
          <a:prstGeom prst="line">
            <a:avLst/>
          </a:prstGeom>
          <a:noFill/>
          <a:ln w="9525">
            <a:solidFill>
              <a:srgbClr val="FF0000"/>
            </a:solidFill>
            <a:prstDash val="dash"/>
            <a:round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7483" name="Line 93"/>
          <p:cNvSpPr>
            <a:spLocks noChangeShapeType="1"/>
          </p:cNvSpPr>
          <p:nvPr/>
        </p:nvSpPr>
        <p:spPr bwMode="auto">
          <a:xfrm flipH="1">
            <a:off x="6731794" y="2571750"/>
            <a:ext cx="135731" cy="513160"/>
          </a:xfrm>
          <a:prstGeom prst="line">
            <a:avLst/>
          </a:prstGeom>
          <a:noFill/>
          <a:ln w="9525">
            <a:solidFill>
              <a:srgbClr val="FF0000"/>
            </a:solidFill>
            <a:prstDash val="dash"/>
            <a:round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7484" name="Line 94"/>
          <p:cNvSpPr>
            <a:spLocks noChangeShapeType="1"/>
          </p:cNvSpPr>
          <p:nvPr/>
        </p:nvSpPr>
        <p:spPr bwMode="auto">
          <a:xfrm flipV="1">
            <a:off x="1737122" y="2950369"/>
            <a:ext cx="0" cy="675085"/>
          </a:xfrm>
          <a:prstGeom prst="line">
            <a:avLst/>
          </a:prstGeom>
          <a:noFill/>
          <a:ln w="9525">
            <a:solidFill>
              <a:srgbClr val="FF0000"/>
            </a:solidFill>
            <a:prstDash val="dash"/>
            <a:round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7485" name="Line 95"/>
          <p:cNvSpPr>
            <a:spLocks noChangeShapeType="1"/>
          </p:cNvSpPr>
          <p:nvPr/>
        </p:nvSpPr>
        <p:spPr bwMode="auto">
          <a:xfrm>
            <a:off x="4275535" y="1356122"/>
            <a:ext cx="53935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7486" name="Text Box 96"/>
          <p:cNvSpPr txBox="1">
            <a:spLocks noChangeArrowheads="1"/>
          </p:cNvSpPr>
          <p:nvPr/>
        </p:nvSpPr>
        <p:spPr bwMode="auto">
          <a:xfrm>
            <a:off x="5193507" y="978694"/>
            <a:ext cx="459581" cy="2539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defTabSz="685800" eaLnBrk="1" fontAlgn="base" hangingPunct="1">
              <a:spcBef>
                <a:spcPct val="0"/>
              </a:spcBef>
              <a:spcAft>
                <a:spcPct val="0"/>
              </a:spcAft>
              <a:buNone/>
            </a:pPr>
            <a:r>
              <a:rPr lang="cs-CZ" altLang="cs-CZ" sz="1050">
                <a:solidFill>
                  <a:srgbClr val="FF0000"/>
                </a:solidFill>
              </a:rPr>
              <a:t>I</a:t>
            </a:r>
            <a:r>
              <a:rPr lang="cs-CZ" altLang="cs-CZ" sz="1050" baseline="-25000">
                <a:solidFill>
                  <a:srgbClr val="FF0000"/>
                </a:solidFill>
              </a:rPr>
              <a:t>C1</a:t>
            </a:r>
            <a:endParaRPr lang="cs-CZ" altLang="cs-CZ" sz="1050">
              <a:solidFill>
                <a:srgbClr val="FF0000"/>
              </a:solidFill>
            </a:endParaRPr>
          </a:p>
        </p:txBody>
      </p:sp>
      <p:sp>
        <p:nvSpPr>
          <p:cNvPr id="17487" name="Text Box 97"/>
          <p:cNvSpPr txBox="1">
            <a:spLocks noChangeArrowheads="1"/>
          </p:cNvSpPr>
          <p:nvPr/>
        </p:nvSpPr>
        <p:spPr bwMode="auto">
          <a:xfrm>
            <a:off x="5543551" y="3570685"/>
            <a:ext cx="459581" cy="2539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defTabSz="685800" eaLnBrk="1" fontAlgn="base" hangingPunct="1">
              <a:spcBef>
                <a:spcPct val="0"/>
              </a:spcBef>
              <a:spcAft>
                <a:spcPct val="0"/>
              </a:spcAft>
              <a:buNone/>
            </a:pPr>
            <a:r>
              <a:rPr lang="cs-CZ" altLang="cs-CZ" sz="1050">
                <a:solidFill>
                  <a:srgbClr val="FF0000"/>
                </a:solidFill>
              </a:rPr>
              <a:t>I</a:t>
            </a:r>
            <a:r>
              <a:rPr lang="cs-CZ" altLang="cs-CZ" sz="1050" baseline="-25000">
                <a:solidFill>
                  <a:srgbClr val="FF0000"/>
                </a:solidFill>
              </a:rPr>
              <a:t>C2</a:t>
            </a:r>
            <a:endParaRPr lang="cs-CZ" altLang="cs-CZ" sz="1050">
              <a:solidFill>
                <a:srgbClr val="FF0000"/>
              </a:solidFill>
            </a:endParaRPr>
          </a:p>
        </p:txBody>
      </p:sp>
      <p:sp>
        <p:nvSpPr>
          <p:cNvPr id="17488" name="Text Box 98"/>
          <p:cNvSpPr txBox="1">
            <a:spLocks noChangeArrowheads="1"/>
          </p:cNvSpPr>
          <p:nvPr/>
        </p:nvSpPr>
        <p:spPr bwMode="auto">
          <a:xfrm>
            <a:off x="1277541" y="3921919"/>
            <a:ext cx="2403872" cy="11310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defTabSz="685800" eaLnBrk="1" fontAlgn="base" hangingPunct="1">
              <a:spcBef>
                <a:spcPct val="0"/>
              </a:spcBef>
              <a:spcAft>
                <a:spcPct val="0"/>
              </a:spcAft>
              <a:buNone/>
            </a:pPr>
            <a:r>
              <a:rPr lang="cs-CZ" altLang="cs-CZ" sz="1350">
                <a:solidFill>
                  <a:srgbClr val="FF0000"/>
                </a:solidFill>
              </a:rPr>
              <a:t>I</a:t>
            </a:r>
            <a:r>
              <a:rPr lang="cs-CZ" altLang="cs-CZ" sz="1350" baseline="-25000">
                <a:solidFill>
                  <a:srgbClr val="FF0000"/>
                </a:solidFill>
              </a:rPr>
              <a:t>por </a:t>
            </a:r>
            <a:r>
              <a:rPr lang="cs-CZ" altLang="cs-CZ" sz="1350">
                <a:solidFill>
                  <a:srgbClr val="FF0000"/>
                </a:solidFill>
              </a:rPr>
              <a:t>= I</a:t>
            </a:r>
            <a:r>
              <a:rPr lang="cs-CZ" altLang="cs-CZ" sz="1350" baseline="-25000">
                <a:solidFill>
                  <a:srgbClr val="FF0000"/>
                </a:solidFill>
              </a:rPr>
              <a:t>R</a:t>
            </a:r>
            <a:r>
              <a:rPr lang="cs-CZ" altLang="cs-CZ" sz="1350">
                <a:solidFill>
                  <a:srgbClr val="FF0000"/>
                </a:solidFill>
              </a:rPr>
              <a:t> +  j(I</a:t>
            </a:r>
            <a:r>
              <a:rPr lang="cs-CZ" altLang="cs-CZ" sz="1350" baseline="-25000">
                <a:solidFill>
                  <a:srgbClr val="FF0000"/>
                </a:solidFill>
              </a:rPr>
              <a:t>C1</a:t>
            </a:r>
            <a:r>
              <a:rPr lang="cs-CZ" altLang="cs-CZ" sz="1350">
                <a:solidFill>
                  <a:srgbClr val="FF0000"/>
                </a:solidFill>
              </a:rPr>
              <a:t> + I</a:t>
            </a:r>
            <a:r>
              <a:rPr lang="cs-CZ" altLang="cs-CZ" sz="1350" baseline="-25000">
                <a:solidFill>
                  <a:srgbClr val="FF0000"/>
                </a:solidFill>
              </a:rPr>
              <a:t>C2</a:t>
            </a:r>
            <a:r>
              <a:rPr lang="cs-CZ" altLang="cs-CZ" sz="1350">
                <a:solidFill>
                  <a:srgbClr val="FF0000"/>
                </a:solidFill>
              </a:rPr>
              <a:t>)</a:t>
            </a:r>
          </a:p>
          <a:p>
            <a:pPr defTabSz="685800" eaLnBrk="1" fontAlgn="base" hangingPunct="1">
              <a:spcBef>
                <a:spcPct val="0"/>
              </a:spcBef>
              <a:spcAft>
                <a:spcPct val="0"/>
              </a:spcAft>
              <a:buNone/>
            </a:pPr>
            <a:endParaRPr lang="cs-CZ" altLang="cs-CZ" sz="1350">
              <a:solidFill>
                <a:srgbClr val="FF0000"/>
              </a:solidFill>
            </a:endParaRPr>
          </a:p>
          <a:p>
            <a:pPr defTabSz="685800" eaLnBrk="1" fontAlgn="base" hangingPunct="1">
              <a:spcBef>
                <a:spcPct val="0"/>
              </a:spcBef>
              <a:spcAft>
                <a:spcPct val="0"/>
              </a:spcAft>
              <a:buNone/>
            </a:pPr>
            <a:r>
              <a:rPr lang="cs-CZ" altLang="cs-CZ" sz="1350">
                <a:solidFill>
                  <a:srgbClr val="FF0000"/>
                </a:solidFill>
              </a:rPr>
              <a:t>Místem poruchy teče  I</a:t>
            </a:r>
            <a:r>
              <a:rPr lang="cs-CZ" altLang="cs-CZ" sz="1350" baseline="-25000">
                <a:solidFill>
                  <a:srgbClr val="FF0000"/>
                </a:solidFill>
              </a:rPr>
              <a:t>R  </a:t>
            </a:r>
            <a:r>
              <a:rPr lang="cs-CZ" altLang="cs-CZ" sz="1350">
                <a:solidFill>
                  <a:srgbClr val="FF0000"/>
                </a:solidFill>
              </a:rPr>
              <a:t>+ I</a:t>
            </a:r>
            <a:r>
              <a:rPr lang="cs-CZ" altLang="cs-CZ" sz="1350" baseline="-25000">
                <a:solidFill>
                  <a:srgbClr val="FF0000"/>
                </a:solidFill>
              </a:rPr>
              <a:t>C</a:t>
            </a:r>
            <a:r>
              <a:rPr lang="cs-CZ" altLang="cs-CZ" sz="1350">
                <a:solidFill>
                  <a:srgbClr val="FF0000"/>
                </a:solidFill>
              </a:rPr>
              <a:t> </a:t>
            </a:r>
          </a:p>
          <a:p>
            <a:pPr defTabSz="685800" eaLnBrk="1" fontAlgn="base" hangingPunct="1">
              <a:spcBef>
                <a:spcPct val="0"/>
              </a:spcBef>
              <a:spcAft>
                <a:spcPct val="0"/>
              </a:spcAft>
              <a:buNone/>
            </a:pPr>
            <a:r>
              <a:rPr lang="cs-CZ" altLang="cs-CZ" sz="1350">
                <a:solidFill>
                  <a:srgbClr val="FF0000"/>
                </a:solidFill>
              </a:rPr>
              <a:t>činný proud daný odporem</a:t>
            </a:r>
          </a:p>
          <a:p>
            <a:pPr defTabSz="685800" eaLnBrk="1" fontAlgn="base" hangingPunct="1">
              <a:spcBef>
                <a:spcPct val="0"/>
              </a:spcBef>
              <a:spcAft>
                <a:spcPct val="0"/>
              </a:spcAft>
              <a:buNone/>
            </a:pPr>
            <a:r>
              <a:rPr lang="cs-CZ" altLang="cs-CZ" sz="1350">
                <a:solidFill>
                  <a:srgbClr val="FF0000"/>
                </a:solidFill>
              </a:rPr>
              <a:t>a kapacitní proud oblasti</a:t>
            </a:r>
          </a:p>
        </p:txBody>
      </p:sp>
      <p:sp>
        <p:nvSpPr>
          <p:cNvPr id="17489" name="Line 99"/>
          <p:cNvSpPr>
            <a:spLocks noChangeShapeType="1"/>
          </p:cNvSpPr>
          <p:nvPr/>
        </p:nvSpPr>
        <p:spPr bwMode="auto">
          <a:xfrm>
            <a:off x="7380685" y="2031206"/>
            <a:ext cx="0" cy="406004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7490" name="Text Box 100"/>
          <p:cNvSpPr txBox="1">
            <a:spLocks noChangeArrowheads="1"/>
          </p:cNvSpPr>
          <p:nvPr/>
        </p:nvSpPr>
        <p:spPr bwMode="auto">
          <a:xfrm>
            <a:off x="7380685" y="2085975"/>
            <a:ext cx="482824" cy="3000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defTabSz="685800" eaLnBrk="1" fontAlgn="base" hangingPunct="1">
              <a:spcBef>
                <a:spcPct val="0"/>
              </a:spcBef>
              <a:spcAft>
                <a:spcPct val="0"/>
              </a:spcAft>
              <a:buNone/>
            </a:pPr>
            <a:r>
              <a:rPr lang="cs-CZ" altLang="cs-CZ" sz="1350">
                <a:solidFill>
                  <a:srgbClr val="FF0000"/>
                </a:solidFill>
              </a:rPr>
              <a:t>Ipor</a:t>
            </a:r>
          </a:p>
        </p:txBody>
      </p:sp>
      <p:sp>
        <p:nvSpPr>
          <p:cNvPr id="17491" name="Text Box 101"/>
          <p:cNvSpPr txBox="1">
            <a:spLocks noChangeArrowheads="1"/>
          </p:cNvSpPr>
          <p:nvPr/>
        </p:nvSpPr>
        <p:spPr bwMode="auto">
          <a:xfrm>
            <a:off x="2412207" y="3138487"/>
            <a:ext cx="997453" cy="3000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defTabSz="685800" eaLnBrk="1" fontAlgn="base" hangingPunct="1">
              <a:spcBef>
                <a:spcPct val="0"/>
              </a:spcBef>
              <a:spcAft>
                <a:spcPct val="0"/>
              </a:spcAft>
              <a:buNone/>
            </a:pPr>
            <a:r>
              <a:rPr lang="cs-CZ" altLang="cs-CZ" sz="1350">
                <a:solidFill>
                  <a:srgbClr val="FF0000"/>
                </a:solidFill>
              </a:rPr>
              <a:t>IR = 300 A</a:t>
            </a:r>
          </a:p>
        </p:txBody>
      </p:sp>
      <p:sp>
        <p:nvSpPr>
          <p:cNvPr id="17492" name="Oval 108"/>
          <p:cNvSpPr>
            <a:spLocks noChangeArrowheads="1"/>
          </p:cNvSpPr>
          <p:nvPr/>
        </p:nvSpPr>
        <p:spPr bwMode="auto">
          <a:xfrm>
            <a:off x="4139804" y="546497"/>
            <a:ext cx="297656" cy="1160859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defTabSz="685800" eaLnBrk="1" fontAlgn="base" hangingPunct="1">
              <a:spcBef>
                <a:spcPct val="0"/>
              </a:spcBef>
              <a:spcAft>
                <a:spcPct val="0"/>
              </a:spcAft>
              <a:buNone/>
            </a:pPr>
            <a:endParaRPr lang="cs-CZ" altLang="cs-CZ" sz="1350">
              <a:solidFill>
                <a:srgbClr val="000000"/>
              </a:solidFill>
            </a:endParaRPr>
          </a:p>
        </p:txBody>
      </p:sp>
      <p:sp>
        <p:nvSpPr>
          <p:cNvPr id="17493" name="Text Box 109"/>
          <p:cNvSpPr txBox="1">
            <a:spLocks noChangeArrowheads="1"/>
          </p:cNvSpPr>
          <p:nvPr/>
        </p:nvSpPr>
        <p:spPr bwMode="auto">
          <a:xfrm>
            <a:off x="3950494" y="1734741"/>
            <a:ext cx="1081088" cy="553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defTabSz="685800" eaLnBrk="1" fontAlgn="base" hangingPunct="1">
              <a:spcBef>
                <a:spcPct val="0"/>
              </a:spcBef>
              <a:spcAft>
                <a:spcPct val="0"/>
              </a:spcAft>
              <a:buNone/>
            </a:pPr>
            <a:r>
              <a:rPr lang="cs-CZ" altLang="cs-CZ" sz="750">
                <a:solidFill>
                  <a:srgbClr val="000000"/>
                </a:solidFill>
              </a:rPr>
              <a:t>I</a:t>
            </a:r>
            <a:r>
              <a:rPr lang="cs-CZ" altLang="cs-CZ" sz="750" baseline="-25000">
                <a:solidFill>
                  <a:srgbClr val="000000"/>
                </a:solidFill>
              </a:rPr>
              <a:t>SUM </a:t>
            </a:r>
            <a:r>
              <a:rPr lang="cs-CZ" altLang="cs-CZ" sz="750">
                <a:solidFill>
                  <a:srgbClr val="000000"/>
                </a:solidFill>
              </a:rPr>
              <a:t>= I</a:t>
            </a:r>
            <a:r>
              <a:rPr lang="cs-CZ" altLang="cs-CZ" sz="750" baseline="-25000">
                <a:solidFill>
                  <a:srgbClr val="000000"/>
                </a:solidFill>
              </a:rPr>
              <a:t>R  </a:t>
            </a:r>
            <a:r>
              <a:rPr lang="cs-CZ" altLang="cs-CZ" sz="750">
                <a:solidFill>
                  <a:srgbClr val="000000"/>
                </a:solidFill>
              </a:rPr>
              <a:t>+  jI</a:t>
            </a:r>
            <a:r>
              <a:rPr lang="cs-CZ" altLang="cs-CZ" sz="750" baseline="-25000">
                <a:solidFill>
                  <a:srgbClr val="000000"/>
                </a:solidFill>
              </a:rPr>
              <a:t>C2</a:t>
            </a:r>
          </a:p>
          <a:p>
            <a:pPr defTabSz="685800" eaLnBrk="1" fontAlgn="base" hangingPunct="1">
              <a:spcBef>
                <a:spcPct val="0"/>
              </a:spcBef>
              <a:spcAft>
                <a:spcPct val="0"/>
              </a:spcAft>
              <a:buNone/>
            </a:pPr>
            <a:endParaRPr lang="cs-CZ" altLang="cs-CZ" sz="750" baseline="-25000">
              <a:solidFill>
                <a:srgbClr val="000000"/>
              </a:solidFill>
            </a:endParaRPr>
          </a:p>
          <a:p>
            <a:pPr defTabSz="685800" eaLnBrk="1" fontAlgn="base" hangingPunct="1">
              <a:spcBef>
                <a:spcPct val="0"/>
              </a:spcBef>
              <a:spcAft>
                <a:spcPct val="0"/>
              </a:spcAft>
              <a:buNone/>
            </a:pPr>
            <a:endParaRPr lang="cs-CZ" altLang="cs-CZ" sz="750" baseline="-25000">
              <a:solidFill>
                <a:srgbClr val="000000"/>
              </a:solidFill>
            </a:endParaRPr>
          </a:p>
          <a:p>
            <a:pPr defTabSz="685800" eaLnBrk="1" fontAlgn="base" hangingPunct="1">
              <a:spcBef>
                <a:spcPct val="0"/>
              </a:spcBef>
              <a:spcAft>
                <a:spcPct val="0"/>
              </a:spcAft>
              <a:buNone/>
            </a:pPr>
            <a:r>
              <a:rPr lang="cs-CZ" altLang="cs-CZ" sz="750">
                <a:solidFill>
                  <a:srgbClr val="000000"/>
                </a:solidFill>
              </a:rPr>
              <a:t> </a:t>
            </a:r>
            <a:endParaRPr lang="cs-CZ" altLang="cs-CZ" sz="750" baseline="-25000">
              <a:solidFill>
                <a:srgbClr val="000000"/>
              </a:solidFill>
            </a:endParaRPr>
          </a:p>
          <a:p>
            <a:pPr defTabSz="685800" eaLnBrk="1" fontAlgn="base" hangingPunct="1">
              <a:spcBef>
                <a:spcPct val="0"/>
              </a:spcBef>
              <a:spcAft>
                <a:spcPct val="0"/>
              </a:spcAft>
              <a:buNone/>
            </a:pPr>
            <a:endParaRPr lang="cs-CZ" altLang="cs-CZ" sz="750" baseline="-25000">
              <a:solidFill>
                <a:srgbClr val="000000"/>
              </a:solidFill>
            </a:endParaRPr>
          </a:p>
        </p:txBody>
      </p:sp>
      <p:sp>
        <p:nvSpPr>
          <p:cNvPr id="17494" name="Oval 110"/>
          <p:cNvSpPr>
            <a:spLocks noChangeArrowheads="1"/>
          </p:cNvSpPr>
          <p:nvPr/>
        </p:nvSpPr>
        <p:spPr bwMode="auto">
          <a:xfrm>
            <a:off x="4423173" y="3408760"/>
            <a:ext cx="297656" cy="1160859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defTabSz="685800" eaLnBrk="1" fontAlgn="base" hangingPunct="1">
              <a:spcBef>
                <a:spcPct val="0"/>
              </a:spcBef>
              <a:spcAft>
                <a:spcPct val="0"/>
              </a:spcAft>
              <a:buNone/>
            </a:pPr>
            <a:endParaRPr lang="cs-CZ" altLang="cs-CZ" sz="1350">
              <a:solidFill>
                <a:srgbClr val="000000"/>
              </a:solidFill>
            </a:endParaRPr>
          </a:p>
        </p:txBody>
      </p:sp>
      <p:sp>
        <p:nvSpPr>
          <p:cNvPr id="17495" name="Text Box 111"/>
          <p:cNvSpPr txBox="1">
            <a:spLocks noChangeArrowheads="1"/>
          </p:cNvSpPr>
          <p:nvPr/>
        </p:nvSpPr>
        <p:spPr bwMode="auto">
          <a:xfrm>
            <a:off x="4382692" y="4597003"/>
            <a:ext cx="621506" cy="553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defTabSz="685800" eaLnBrk="1" fontAlgn="base" hangingPunct="1">
              <a:spcBef>
                <a:spcPct val="0"/>
              </a:spcBef>
              <a:spcAft>
                <a:spcPct val="0"/>
              </a:spcAft>
              <a:buNone/>
            </a:pPr>
            <a:r>
              <a:rPr lang="cs-CZ" altLang="cs-CZ" sz="750">
                <a:solidFill>
                  <a:srgbClr val="000000"/>
                </a:solidFill>
              </a:rPr>
              <a:t>I</a:t>
            </a:r>
            <a:r>
              <a:rPr lang="cs-CZ" altLang="cs-CZ" sz="750" baseline="-25000">
                <a:solidFill>
                  <a:srgbClr val="000000"/>
                </a:solidFill>
              </a:rPr>
              <a:t>SUM </a:t>
            </a:r>
            <a:r>
              <a:rPr lang="cs-CZ" altLang="cs-CZ" sz="750">
                <a:solidFill>
                  <a:srgbClr val="000000"/>
                </a:solidFill>
              </a:rPr>
              <a:t>=   jI</a:t>
            </a:r>
            <a:r>
              <a:rPr lang="cs-CZ" altLang="cs-CZ" sz="750" baseline="-25000">
                <a:solidFill>
                  <a:srgbClr val="000000"/>
                </a:solidFill>
              </a:rPr>
              <a:t>C2</a:t>
            </a:r>
          </a:p>
          <a:p>
            <a:pPr defTabSz="685800" eaLnBrk="1" fontAlgn="base" hangingPunct="1">
              <a:spcBef>
                <a:spcPct val="0"/>
              </a:spcBef>
              <a:spcAft>
                <a:spcPct val="0"/>
              </a:spcAft>
              <a:buNone/>
            </a:pPr>
            <a:endParaRPr lang="cs-CZ" altLang="cs-CZ" sz="750" baseline="-25000">
              <a:solidFill>
                <a:srgbClr val="000000"/>
              </a:solidFill>
            </a:endParaRPr>
          </a:p>
          <a:p>
            <a:pPr defTabSz="685800" eaLnBrk="1" fontAlgn="base" hangingPunct="1">
              <a:spcBef>
                <a:spcPct val="0"/>
              </a:spcBef>
              <a:spcAft>
                <a:spcPct val="0"/>
              </a:spcAft>
              <a:buNone/>
            </a:pPr>
            <a:endParaRPr lang="cs-CZ" altLang="cs-CZ" sz="750" baseline="-25000">
              <a:solidFill>
                <a:srgbClr val="000000"/>
              </a:solidFill>
            </a:endParaRPr>
          </a:p>
          <a:p>
            <a:pPr defTabSz="685800" eaLnBrk="1" fontAlgn="base" hangingPunct="1">
              <a:spcBef>
                <a:spcPct val="0"/>
              </a:spcBef>
              <a:spcAft>
                <a:spcPct val="0"/>
              </a:spcAft>
              <a:buNone/>
            </a:pPr>
            <a:endParaRPr lang="cs-CZ" altLang="cs-CZ" sz="750" baseline="-25000">
              <a:solidFill>
                <a:srgbClr val="000000"/>
              </a:solidFill>
            </a:endParaRPr>
          </a:p>
        </p:txBody>
      </p:sp>
      <p:sp>
        <p:nvSpPr>
          <p:cNvPr id="17496" name="Line 112"/>
          <p:cNvSpPr>
            <a:spLocks noChangeShapeType="1"/>
          </p:cNvSpPr>
          <p:nvPr/>
        </p:nvSpPr>
        <p:spPr bwMode="auto">
          <a:xfrm>
            <a:off x="1628776" y="3651647"/>
            <a:ext cx="43219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7497" name="Text Box 113"/>
          <p:cNvSpPr txBox="1">
            <a:spLocks noChangeArrowheads="1"/>
          </p:cNvSpPr>
          <p:nvPr/>
        </p:nvSpPr>
        <p:spPr bwMode="auto">
          <a:xfrm>
            <a:off x="1925241" y="2296716"/>
            <a:ext cx="309700" cy="3000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defTabSz="685800" eaLnBrk="1" fontAlgn="base" hangingPunct="1">
              <a:spcBef>
                <a:spcPct val="0"/>
              </a:spcBef>
              <a:spcAft>
                <a:spcPct val="0"/>
              </a:spcAft>
              <a:buNone/>
            </a:pPr>
            <a:r>
              <a:rPr lang="cs-CZ" altLang="cs-CZ" sz="1350">
                <a:solidFill>
                  <a:srgbClr val="000000"/>
                </a:solidFill>
              </a:rPr>
              <a:t>R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657350" y="141685"/>
            <a:ext cx="5829300" cy="1102519"/>
          </a:xfrm>
        </p:spPr>
        <p:txBody>
          <a:bodyPr/>
          <a:lstStyle/>
          <a:p>
            <a:pPr eaLnBrk="1" hangingPunct="1"/>
            <a:r>
              <a:rPr lang="cs-CZ" altLang="cs-CZ" sz="3000" dirty="0">
                <a:solidFill>
                  <a:schemeClr val="tx1"/>
                </a:solidFill>
              </a:rPr>
              <a:t>Sítě VN - 22 </a:t>
            </a:r>
            <a:r>
              <a:rPr lang="cs-CZ" altLang="cs-CZ" sz="3000" dirty="0" err="1">
                <a:solidFill>
                  <a:schemeClr val="tx1"/>
                </a:solidFill>
              </a:rPr>
              <a:t>kV</a:t>
            </a:r>
            <a:r>
              <a:rPr lang="cs-CZ" altLang="cs-CZ" sz="3000" dirty="0">
                <a:solidFill>
                  <a:schemeClr val="tx1"/>
                </a:solidFill>
              </a:rPr>
              <a:t> v EG.D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494235" y="1006078"/>
            <a:ext cx="5940083" cy="4049948"/>
          </a:xfrm>
        </p:spPr>
        <p:txBody>
          <a:bodyPr/>
          <a:lstStyle/>
          <a:p>
            <a:pPr marL="742950" lvl="1" indent="-400050" algn="l" eaLnBrk="1" hangingPunct="1">
              <a:buFontTx/>
              <a:buChar char="–"/>
            </a:pPr>
            <a:r>
              <a:rPr lang="cs-CZ" altLang="cs-CZ" sz="1400" dirty="0">
                <a:solidFill>
                  <a:srgbClr val="FF0000"/>
                </a:solidFill>
              </a:rPr>
              <a:t>Zhášené – uzel </a:t>
            </a:r>
            <a:r>
              <a:rPr lang="cs-CZ" altLang="cs-CZ" sz="1400" dirty="0" err="1">
                <a:solidFill>
                  <a:srgbClr val="FF0000"/>
                </a:solidFill>
              </a:rPr>
              <a:t>trafa</a:t>
            </a:r>
            <a:r>
              <a:rPr lang="cs-CZ" altLang="cs-CZ" sz="1400" dirty="0">
                <a:solidFill>
                  <a:srgbClr val="FF0000"/>
                </a:solidFill>
              </a:rPr>
              <a:t> 110/23 </a:t>
            </a:r>
            <a:r>
              <a:rPr lang="cs-CZ" altLang="cs-CZ" sz="1400" dirty="0" err="1">
                <a:solidFill>
                  <a:srgbClr val="FF0000"/>
                </a:solidFill>
              </a:rPr>
              <a:t>kV</a:t>
            </a:r>
            <a:r>
              <a:rPr lang="cs-CZ" altLang="cs-CZ" sz="1400" dirty="0">
                <a:solidFill>
                  <a:srgbClr val="FF0000"/>
                </a:solidFill>
              </a:rPr>
              <a:t> je uzemněn přes tlumivku.</a:t>
            </a:r>
          </a:p>
          <a:p>
            <a:pPr marL="742950" lvl="1" indent="-400050" algn="l" eaLnBrk="1" hangingPunct="1">
              <a:buFontTx/>
              <a:buChar char="–"/>
            </a:pPr>
            <a:r>
              <a:rPr lang="cs-CZ" altLang="cs-CZ" sz="1400" dirty="0">
                <a:solidFill>
                  <a:srgbClr val="FF0000"/>
                </a:solidFill>
              </a:rPr>
              <a:t>Odporové - uzel trafa 110/23 </a:t>
            </a:r>
            <a:r>
              <a:rPr lang="cs-CZ" altLang="cs-CZ" sz="1400" dirty="0" err="1">
                <a:solidFill>
                  <a:srgbClr val="FF0000"/>
                </a:solidFill>
              </a:rPr>
              <a:t>kV</a:t>
            </a:r>
            <a:r>
              <a:rPr lang="cs-CZ" altLang="cs-CZ" sz="1400" dirty="0">
                <a:solidFill>
                  <a:srgbClr val="FF0000"/>
                </a:solidFill>
              </a:rPr>
              <a:t> je uzemněn přes odpor omezující zemní proud na 300A v oblasti „Západ“ a 600A, 1000A v oblasti „Východ“</a:t>
            </a:r>
          </a:p>
          <a:p>
            <a:pPr marL="742950" lvl="1" indent="-400050" algn="l" eaLnBrk="1" hangingPunct="1">
              <a:buFontTx/>
              <a:buChar char="–"/>
            </a:pPr>
            <a:r>
              <a:rPr lang="cs-CZ" altLang="cs-CZ" sz="1400" dirty="0">
                <a:solidFill>
                  <a:srgbClr val="FF0000"/>
                </a:solidFill>
                <a:highlight>
                  <a:srgbClr val="FFFF00"/>
                </a:highlight>
              </a:rPr>
              <a:t>V některých oblastech se přechází mezi odporovou a zhášenou sítí za provozu. IED musí umět chránit oba druhy sítí bez jakéhokoli zásahu do nastavení. Nepřipouští se ani přepínání parametrových sad.</a:t>
            </a:r>
          </a:p>
          <a:p>
            <a:pPr marL="742950" lvl="1" indent="-400050" algn="l" eaLnBrk="1" hangingPunct="1">
              <a:buFontTx/>
              <a:buChar char="–"/>
            </a:pPr>
            <a:r>
              <a:rPr lang="cs-CZ" altLang="cs-CZ" sz="1400" dirty="0">
                <a:solidFill>
                  <a:srgbClr val="FF0000"/>
                </a:solidFill>
              </a:rPr>
              <a:t>Výjimka je vlastní spotřeba 10,5 </a:t>
            </a:r>
            <a:r>
              <a:rPr lang="cs-CZ" altLang="cs-CZ" sz="1400" dirty="0" err="1">
                <a:solidFill>
                  <a:srgbClr val="FF0000"/>
                </a:solidFill>
              </a:rPr>
              <a:t>kV</a:t>
            </a:r>
            <a:r>
              <a:rPr lang="cs-CZ" altLang="cs-CZ" sz="1400" dirty="0">
                <a:solidFill>
                  <a:srgbClr val="FF0000"/>
                </a:solidFill>
              </a:rPr>
              <a:t> z terciérů traf VVN/110 </a:t>
            </a:r>
            <a:r>
              <a:rPr lang="cs-CZ" altLang="cs-CZ" sz="1400" dirty="0" err="1">
                <a:solidFill>
                  <a:srgbClr val="FF0000"/>
                </a:solidFill>
              </a:rPr>
              <a:t>kV</a:t>
            </a:r>
            <a:r>
              <a:rPr lang="cs-CZ" altLang="cs-CZ" sz="1400" dirty="0">
                <a:solidFill>
                  <a:srgbClr val="FF0000"/>
                </a:solidFill>
              </a:rPr>
              <a:t> – zde se jedná o izolovanou síť.</a:t>
            </a:r>
          </a:p>
          <a:p>
            <a:pPr marL="742950" lvl="1" indent="-400050" algn="l" eaLnBrk="1" hangingPunct="1">
              <a:buFontTx/>
              <a:buChar char="–"/>
            </a:pPr>
            <a:r>
              <a:rPr lang="cs-CZ" altLang="cs-CZ" sz="1400" dirty="0">
                <a:solidFill>
                  <a:srgbClr val="FF0000"/>
                </a:solidFill>
              </a:rPr>
              <a:t>Všechny odběry v těchto sítích jsou ze sdružených napětí!! </a:t>
            </a:r>
            <a:r>
              <a:rPr lang="cs-CZ" altLang="cs-CZ" sz="1400" dirty="0" err="1">
                <a:solidFill>
                  <a:srgbClr val="FF0000"/>
                </a:solidFill>
              </a:rPr>
              <a:t>Trafa</a:t>
            </a:r>
            <a:r>
              <a:rPr lang="cs-CZ" altLang="cs-CZ" sz="1400" dirty="0">
                <a:solidFill>
                  <a:srgbClr val="FF0000"/>
                </a:solidFill>
              </a:rPr>
              <a:t> 22/0,4 </a:t>
            </a:r>
            <a:r>
              <a:rPr lang="cs-CZ" altLang="cs-CZ" sz="1400" dirty="0" err="1">
                <a:solidFill>
                  <a:srgbClr val="FF0000"/>
                </a:solidFill>
              </a:rPr>
              <a:t>kV</a:t>
            </a:r>
            <a:r>
              <a:rPr lang="cs-CZ" altLang="cs-CZ" sz="1400" dirty="0">
                <a:solidFill>
                  <a:srgbClr val="FF0000"/>
                </a:solidFill>
              </a:rPr>
              <a:t> jsou většinou DY1, bývá i YzYn0 (</a:t>
            </a:r>
            <a:r>
              <a:rPr lang="cs-CZ" altLang="cs-CZ" sz="1400" dirty="0" err="1">
                <a:solidFill>
                  <a:srgbClr val="FF0000"/>
                </a:solidFill>
              </a:rPr>
              <a:t>Yz</a:t>
            </a:r>
            <a:r>
              <a:rPr lang="cs-CZ" altLang="cs-CZ" sz="1400" dirty="0">
                <a:solidFill>
                  <a:srgbClr val="FF0000"/>
                </a:solidFill>
              </a:rPr>
              <a:t> = lomená hvězda). </a:t>
            </a:r>
          </a:p>
          <a:p>
            <a:pPr marL="1085850" lvl="2" indent="-400050" algn="l" eaLnBrk="1" hangingPunct="1">
              <a:buFontTx/>
              <a:buChar char="–"/>
            </a:pPr>
            <a:r>
              <a:rPr lang="cs-CZ" altLang="cs-CZ" sz="1400" dirty="0">
                <a:solidFill>
                  <a:srgbClr val="FF0000"/>
                </a:solidFill>
              </a:rPr>
              <a:t>D je vždy na straně 22 </a:t>
            </a:r>
            <a:r>
              <a:rPr lang="cs-CZ" altLang="cs-CZ" sz="1400" dirty="0" err="1">
                <a:solidFill>
                  <a:srgbClr val="FF0000"/>
                </a:solidFill>
              </a:rPr>
              <a:t>kV</a:t>
            </a:r>
            <a:endParaRPr lang="cs-CZ" altLang="cs-CZ" sz="1400" dirty="0">
              <a:solidFill>
                <a:srgbClr val="FF0000"/>
              </a:solidFill>
            </a:endParaRPr>
          </a:p>
          <a:p>
            <a:pPr marL="1085850" lvl="2" indent="-400050" algn="l" eaLnBrk="1" hangingPunct="1">
              <a:buFontTx/>
              <a:buChar char="–"/>
            </a:pPr>
            <a:r>
              <a:rPr lang="cs-CZ" altLang="cs-CZ" sz="1400" dirty="0">
                <a:solidFill>
                  <a:srgbClr val="FF0000"/>
                </a:solidFill>
              </a:rPr>
              <a:t>Lomená hvězda strana 22kV, nesmí se uzemnit!!!</a:t>
            </a:r>
          </a:p>
          <a:p>
            <a:pPr marL="457200" indent="-457200" algn="l" eaLnBrk="1" hangingPunct="1"/>
            <a:endParaRPr lang="cs-CZ" altLang="cs-CZ" sz="2100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altLang="cs-CZ" sz="2100">
                <a:solidFill>
                  <a:srgbClr val="FF0000"/>
                </a:solidFill>
              </a:rPr>
              <a:t>Odporová síť – zemní zkrat v L1</a:t>
            </a:r>
          </a:p>
        </p:txBody>
      </p:sp>
      <p:sp>
        <p:nvSpPr>
          <p:cNvPr id="18435" name="Line 3"/>
          <p:cNvSpPr>
            <a:spLocks noChangeShapeType="1"/>
          </p:cNvSpPr>
          <p:nvPr/>
        </p:nvSpPr>
        <p:spPr bwMode="auto">
          <a:xfrm flipH="1" flipV="1">
            <a:off x="3492103" y="1491853"/>
            <a:ext cx="1079897" cy="107989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8436" name="Line 4"/>
          <p:cNvSpPr>
            <a:spLocks noChangeShapeType="1"/>
          </p:cNvSpPr>
          <p:nvPr/>
        </p:nvSpPr>
        <p:spPr bwMode="auto">
          <a:xfrm flipV="1">
            <a:off x="4572001" y="1491853"/>
            <a:ext cx="1079897" cy="107989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8437" name="Line 5"/>
          <p:cNvSpPr>
            <a:spLocks noChangeShapeType="1"/>
          </p:cNvSpPr>
          <p:nvPr/>
        </p:nvSpPr>
        <p:spPr bwMode="auto">
          <a:xfrm>
            <a:off x="4572000" y="2571750"/>
            <a:ext cx="0" cy="1053704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8438" name="Line 6"/>
          <p:cNvSpPr>
            <a:spLocks noChangeShapeType="1"/>
          </p:cNvSpPr>
          <p:nvPr/>
        </p:nvSpPr>
        <p:spPr bwMode="auto">
          <a:xfrm flipH="1">
            <a:off x="4572001" y="1491854"/>
            <a:ext cx="1079897" cy="2133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8439" name="Line 7"/>
          <p:cNvSpPr>
            <a:spLocks noChangeShapeType="1"/>
          </p:cNvSpPr>
          <p:nvPr/>
        </p:nvSpPr>
        <p:spPr bwMode="auto">
          <a:xfrm flipH="1" flipV="1">
            <a:off x="3492103" y="1491854"/>
            <a:ext cx="1079897" cy="2133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8440" name="Line 8"/>
          <p:cNvSpPr>
            <a:spLocks noChangeShapeType="1"/>
          </p:cNvSpPr>
          <p:nvPr/>
        </p:nvSpPr>
        <p:spPr bwMode="auto">
          <a:xfrm>
            <a:off x="3492104" y="1491854"/>
            <a:ext cx="2159794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8441" name="Line 9"/>
          <p:cNvSpPr>
            <a:spLocks noChangeShapeType="1"/>
          </p:cNvSpPr>
          <p:nvPr/>
        </p:nvSpPr>
        <p:spPr bwMode="auto">
          <a:xfrm>
            <a:off x="4572001" y="3625454"/>
            <a:ext cx="594122" cy="431006"/>
          </a:xfrm>
          <a:prstGeom prst="line">
            <a:avLst/>
          </a:prstGeom>
          <a:noFill/>
          <a:ln w="9525">
            <a:solidFill>
              <a:schemeClr val="hlink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8442" name="Line 10"/>
          <p:cNvSpPr>
            <a:spLocks noChangeShapeType="1"/>
          </p:cNvSpPr>
          <p:nvPr/>
        </p:nvSpPr>
        <p:spPr bwMode="auto">
          <a:xfrm flipV="1">
            <a:off x="4572001" y="3193257"/>
            <a:ext cx="594122" cy="432197"/>
          </a:xfrm>
          <a:prstGeom prst="line">
            <a:avLst/>
          </a:prstGeom>
          <a:noFill/>
          <a:ln w="9525">
            <a:solidFill>
              <a:schemeClr val="hlink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8443" name="Line 11"/>
          <p:cNvSpPr>
            <a:spLocks noChangeShapeType="1"/>
          </p:cNvSpPr>
          <p:nvPr/>
        </p:nvSpPr>
        <p:spPr bwMode="auto">
          <a:xfrm>
            <a:off x="5166122" y="3193257"/>
            <a:ext cx="485775" cy="432197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8444" name="Line 12"/>
          <p:cNvSpPr>
            <a:spLocks noChangeShapeType="1"/>
          </p:cNvSpPr>
          <p:nvPr/>
        </p:nvSpPr>
        <p:spPr bwMode="auto">
          <a:xfrm flipV="1">
            <a:off x="5166122" y="3651647"/>
            <a:ext cx="485775" cy="404813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8445" name="Line 13"/>
          <p:cNvSpPr>
            <a:spLocks noChangeShapeType="1"/>
          </p:cNvSpPr>
          <p:nvPr/>
        </p:nvSpPr>
        <p:spPr bwMode="auto">
          <a:xfrm>
            <a:off x="4572001" y="3651647"/>
            <a:ext cx="1079897" cy="0"/>
          </a:xfrm>
          <a:prstGeom prst="line">
            <a:avLst/>
          </a:prstGeom>
          <a:noFill/>
          <a:ln w="28575">
            <a:solidFill>
              <a:schemeClr val="hlink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8446" name="Line 14"/>
          <p:cNvSpPr>
            <a:spLocks noChangeShapeType="1"/>
          </p:cNvSpPr>
          <p:nvPr/>
        </p:nvSpPr>
        <p:spPr bwMode="auto">
          <a:xfrm flipH="1">
            <a:off x="4575572" y="3679032"/>
            <a:ext cx="0" cy="116086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grpSp>
        <p:nvGrpSpPr>
          <p:cNvPr id="18447" name="Group 38"/>
          <p:cNvGrpSpPr>
            <a:grpSpLocks/>
          </p:cNvGrpSpPr>
          <p:nvPr/>
        </p:nvGrpSpPr>
        <p:grpSpPr bwMode="auto">
          <a:xfrm rot="2212194">
            <a:off x="4301728" y="3706416"/>
            <a:ext cx="270272" cy="351234"/>
            <a:chOff x="2767" y="3135"/>
            <a:chExt cx="227" cy="295"/>
          </a:xfrm>
        </p:grpSpPr>
        <p:sp>
          <p:nvSpPr>
            <p:cNvPr id="18464" name="Line 16"/>
            <p:cNvSpPr>
              <a:spLocks noChangeShapeType="1"/>
            </p:cNvSpPr>
            <p:nvPr/>
          </p:nvSpPr>
          <p:spPr bwMode="auto">
            <a:xfrm>
              <a:off x="2880" y="3135"/>
              <a:ext cx="0" cy="20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defTabSz="685800" fontAlgn="base">
                <a:spcBef>
                  <a:spcPct val="0"/>
                </a:spcBef>
                <a:spcAft>
                  <a:spcPct val="0"/>
                </a:spcAft>
              </a:pPr>
              <a:endParaRPr lang="cs-CZ" sz="135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18465" name="Line 17"/>
            <p:cNvSpPr>
              <a:spLocks noChangeShapeType="1"/>
            </p:cNvSpPr>
            <p:nvPr/>
          </p:nvSpPr>
          <p:spPr bwMode="auto">
            <a:xfrm>
              <a:off x="2767" y="3339"/>
              <a:ext cx="227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defTabSz="685800" fontAlgn="base">
                <a:spcBef>
                  <a:spcPct val="0"/>
                </a:spcBef>
                <a:spcAft>
                  <a:spcPct val="0"/>
                </a:spcAft>
              </a:pPr>
              <a:endParaRPr lang="cs-CZ" sz="135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18466" name="Line 18"/>
            <p:cNvSpPr>
              <a:spLocks noChangeShapeType="1"/>
            </p:cNvSpPr>
            <p:nvPr/>
          </p:nvSpPr>
          <p:spPr bwMode="auto">
            <a:xfrm flipV="1">
              <a:off x="2834" y="3430"/>
              <a:ext cx="91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defTabSz="685800" fontAlgn="base">
                <a:spcBef>
                  <a:spcPct val="0"/>
                </a:spcBef>
                <a:spcAft>
                  <a:spcPct val="0"/>
                </a:spcAft>
              </a:pPr>
              <a:endParaRPr lang="cs-CZ" sz="1350">
                <a:solidFill>
                  <a:srgbClr val="000000"/>
                </a:solidFill>
                <a:latin typeface="Arial" charset="0"/>
              </a:endParaRPr>
            </a:p>
          </p:txBody>
        </p:sp>
      </p:grpSp>
      <p:sp>
        <p:nvSpPr>
          <p:cNvPr id="18448" name="Text Box 19"/>
          <p:cNvSpPr txBox="1">
            <a:spLocks noChangeArrowheads="1"/>
          </p:cNvSpPr>
          <p:nvPr/>
        </p:nvSpPr>
        <p:spPr bwMode="auto">
          <a:xfrm>
            <a:off x="4031456" y="3300412"/>
            <a:ext cx="280846" cy="3000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defTabSz="685800" eaLnBrk="1" fontAlgn="base" hangingPunct="1">
              <a:spcBef>
                <a:spcPct val="0"/>
              </a:spcBef>
              <a:spcAft>
                <a:spcPct val="0"/>
              </a:spcAft>
              <a:buNone/>
            </a:pPr>
            <a:r>
              <a:rPr lang="cs-CZ" altLang="cs-CZ" sz="1350">
                <a:solidFill>
                  <a:srgbClr val="000000"/>
                </a:solidFill>
              </a:rPr>
              <a:t>1</a:t>
            </a:r>
          </a:p>
        </p:txBody>
      </p:sp>
      <p:sp>
        <p:nvSpPr>
          <p:cNvPr id="18449" name="Text Box 20"/>
          <p:cNvSpPr txBox="1">
            <a:spLocks noChangeArrowheads="1"/>
          </p:cNvSpPr>
          <p:nvPr/>
        </p:nvSpPr>
        <p:spPr bwMode="auto">
          <a:xfrm>
            <a:off x="3125391" y="1263253"/>
            <a:ext cx="280846" cy="3000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defTabSz="685800" eaLnBrk="1" fontAlgn="base" hangingPunct="1">
              <a:spcBef>
                <a:spcPct val="0"/>
              </a:spcBef>
              <a:spcAft>
                <a:spcPct val="0"/>
              </a:spcAft>
              <a:buNone/>
            </a:pPr>
            <a:r>
              <a:rPr lang="cs-CZ" altLang="cs-CZ" sz="1350">
                <a:solidFill>
                  <a:srgbClr val="000000"/>
                </a:solidFill>
              </a:rPr>
              <a:t>2</a:t>
            </a:r>
          </a:p>
        </p:txBody>
      </p:sp>
      <p:sp>
        <p:nvSpPr>
          <p:cNvPr id="18450" name="Text Box 21"/>
          <p:cNvSpPr txBox="1">
            <a:spLocks noChangeArrowheads="1"/>
          </p:cNvSpPr>
          <p:nvPr/>
        </p:nvSpPr>
        <p:spPr bwMode="auto">
          <a:xfrm>
            <a:off x="5732860" y="1275160"/>
            <a:ext cx="280846" cy="3000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defTabSz="685800" eaLnBrk="1" fontAlgn="base" hangingPunct="1">
              <a:spcBef>
                <a:spcPct val="0"/>
              </a:spcBef>
              <a:spcAft>
                <a:spcPct val="0"/>
              </a:spcAft>
              <a:buNone/>
            </a:pPr>
            <a:r>
              <a:rPr lang="cs-CZ" altLang="cs-CZ" sz="1350">
                <a:solidFill>
                  <a:srgbClr val="000000"/>
                </a:solidFill>
              </a:rPr>
              <a:t>3</a:t>
            </a:r>
          </a:p>
        </p:txBody>
      </p:sp>
      <p:sp>
        <p:nvSpPr>
          <p:cNvPr id="18451" name="Line 22"/>
          <p:cNvSpPr>
            <a:spLocks noChangeShapeType="1"/>
          </p:cNvSpPr>
          <p:nvPr/>
        </p:nvSpPr>
        <p:spPr bwMode="auto">
          <a:xfrm flipV="1">
            <a:off x="5355432" y="3193256"/>
            <a:ext cx="594122" cy="40481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8452" name="Text Box 23"/>
          <p:cNvSpPr txBox="1">
            <a:spLocks noChangeArrowheads="1"/>
          </p:cNvSpPr>
          <p:nvPr/>
        </p:nvSpPr>
        <p:spPr bwMode="auto">
          <a:xfrm>
            <a:off x="6068617" y="2992041"/>
            <a:ext cx="1906291" cy="7155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defTabSz="685800" eaLnBrk="1" fontAlgn="base" hangingPunct="1">
              <a:spcBef>
                <a:spcPct val="0"/>
              </a:spcBef>
              <a:spcAft>
                <a:spcPct val="0"/>
              </a:spcAft>
              <a:buNone/>
            </a:pPr>
            <a:r>
              <a:rPr lang="cs-CZ" altLang="cs-CZ" sz="1350">
                <a:solidFill>
                  <a:srgbClr val="009999"/>
                </a:solidFill>
              </a:rPr>
              <a:t>Kapacitní proud oblati,</a:t>
            </a:r>
          </a:p>
          <a:p>
            <a:pPr defTabSz="685800" eaLnBrk="1" fontAlgn="base" hangingPunct="1">
              <a:spcBef>
                <a:spcPct val="0"/>
              </a:spcBef>
              <a:spcAft>
                <a:spcPct val="0"/>
              </a:spcAft>
              <a:buNone/>
            </a:pPr>
            <a:r>
              <a:rPr lang="cs-CZ" altLang="cs-CZ" sz="1350">
                <a:solidFill>
                  <a:srgbClr val="009999"/>
                </a:solidFill>
              </a:rPr>
              <a:t>nemění se je daný</a:t>
            </a:r>
          </a:p>
          <a:p>
            <a:pPr defTabSz="685800" eaLnBrk="1" fontAlgn="base" hangingPunct="1">
              <a:spcBef>
                <a:spcPct val="0"/>
              </a:spcBef>
              <a:spcAft>
                <a:spcPct val="0"/>
              </a:spcAft>
              <a:buNone/>
            </a:pPr>
            <a:r>
              <a:rPr lang="cs-CZ" altLang="cs-CZ" sz="1350">
                <a:solidFill>
                  <a:srgbClr val="009999"/>
                </a:solidFill>
              </a:rPr>
              <a:t>velikostí oblasti</a:t>
            </a:r>
          </a:p>
        </p:txBody>
      </p:sp>
      <p:sp>
        <p:nvSpPr>
          <p:cNvPr id="18453" name="Line 24"/>
          <p:cNvSpPr>
            <a:spLocks noChangeShapeType="1"/>
          </p:cNvSpPr>
          <p:nvPr/>
        </p:nvSpPr>
        <p:spPr bwMode="auto">
          <a:xfrm flipH="1" flipV="1">
            <a:off x="3923110" y="4083844"/>
            <a:ext cx="648890" cy="215504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8454" name="Text Box 25"/>
          <p:cNvSpPr txBox="1">
            <a:spLocks noChangeArrowheads="1"/>
          </p:cNvSpPr>
          <p:nvPr/>
        </p:nvSpPr>
        <p:spPr bwMode="auto">
          <a:xfrm>
            <a:off x="2222898" y="3921919"/>
            <a:ext cx="1665841" cy="3000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defTabSz="685800" eaLnBrk="1" fontAlgn="base" hangingPunct="1">
              <a:spcBef>
                <a:spcPct val="0"/>
              </a:spcBef>
              <a:spcAft>
                <a:spcPct val="0"/>
              </a:spcAft>
              <a:buNone/>
            </a:pPr>
            <a:r>
              <a:rPr lang="cs-CZ" altLang="cs-CZ" sz="1350">
                <a:solidFill>
                  <a:srgbClr val="FF0000"/>
                </a:solidFill>
              </a:rPr>
              <a:t>činný proud odporu</a:t>
            </a:r>
          </a:p>
        </p:txBody>
      </p:sp>
      <p:sp>
        <p:nvSpPr>
          <p:cNvPr id="18455" name="Text Box 27"/>
          <p:cNvSpPr txBox="1">
            <a:spLocks noChangeArrowheads="1"/>
          </p:cNvSpPr>
          <p:nvPr/>
        </p:nvSpPr>
        <p:spPr bwMode="auto">
          <a:xfrm>
            <a:off x="5732860" y="4300537"/>
            <a:ext cx="1925527" cy="300082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defTabSz="685800" eaLnBrk="1" fontAlgn="base" hangingPunct="1">
              <a:spcBef>
                <a:spcPct val="0"/>
              </a:spcBef>
              <a:spcAft>
                <a:spcPct val="0"/>
              </a:spcAft>
              <a:buNone/>
            </a:pPr>
            <a:r>
              <a:rPr lang="cs-CZ" altLang="cs-CZ" sz="1350">
                <a:solidFill>
                  <a:srgbClr val="0000FF"/>
                </a:solidFill>
              </a:rPr>
              <a:t>Proud místem poruchy</a:t>
            </a:r>
          </a:p>
        </p:txBody>
      </p:sp>
      <p:sp>
        <p:nvSpPr>
          <p:cNvPr id="18456" name="Text Box 28"/>
          <p:cNvSpPr txBox="1">
            <a:spLocks noChangeArrowheads="1"/>
          </p:cNvSpPr>
          <p:nvPr/>
        </p:nvSpPr>
        <p:spPr bwMode="auto">
          <a:xfrm>
            <a:off x="6137673" y="1545432"/>
            <a:ext cx="1742785" cy="7155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defTabSz="685800" eaLnBrk="1" fontAlgn="base" hangingPunct="1">
              <a:spcBef>
                <a:spcPct val="0"/>
              </a:spcBef>
              <a:spcAft>
                <a:spcPct val="0"/>
              </a:spcAft>
              <a:buNone/>
            </a:pPr>
            <a:r>
              <a:rPr lang="cs-CZ" altLang="cs-CZ" sz="1350">
                <a:solidFill>
                  <a:srgbClr val="000000"/>
                </a:solidFill>
              </a:rPr>
              <a:t>Napětí L2-E a L3-E </a:t>
            </a:r>
          </a:p>
          <a:p>
            <a:pPr defTabSz="685800" eaLnBrk="1" fontAlgn="base" hangingPunct="1">
              <a:spcBef>
                <a:spcPct val="0"/>
              </a:spcBef>
              <a:spcAft>
                <a:spcPct val="0"/>
              </a:spcAft>
              <a:buNone/>
            </a:pPr>
            <a:r>
              <a:rPr lang="cs-CZ" altLang="cs-CZ" sz="1350">
                <a:solidFill>
                  <a:srgbClr val="000000"/>
                </a:solidFill>
              </a:rPr>
              <a:t>vzroste na sdružené</a:t>
            </a:r>
          </a:p>
          <a:p>
            <a:pPr defTabSz="685800" eaLnBrk="1" fontAlgn="base" hangingPunct="1">
              <a:spcBef>
                <a:spcPct val="0"/>
              </a:spcBef>
              <a:spcAft>
                <a:spcPct val="0"/>
              </a:spcAft>
              <a:buNone/>
            </a:pPr>
            <a:endParaRPr lang="cs-CZ" altLang="cs-CZ" sz="1350">
              <a:solidFill>
                <a:srgbClr val="000000"/>
              </a:solidFill>
            </a:endParaRPr>
          </a:p>
        </p:txBody>
      </p:sp>
      <p:sp>
        <p:nvSpPr>
          <p:cNvPr id="18457" name="Text Box 29"/>
          <p:cNvSpPr txBox="1">
            <a:spLocks noChangeArrowheads="1"/>
          </p:cNvSpPr>
          <p:nvPr/>
        </p:nvSpPr>
        <p:spPr bwMode="auto">
          <a:xfrm>
            <a:off x="6137673" y="1140619"/>
            <a:ext cx="1771639" cy="3000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defTabSz="685800" eaLnBrk="1" fontAlgn="base" hangingPunct="1">
              <a:spcBef>
                <a:spcPct val="0"/>
              </a:spcBef>
              <a:spcAft>
                <a:spcPct val="0"/>
              </a:spcAft>
              <a:buNone/>
            </a:pPr>
            <a:r>
              <a:rPr lang="cs-CZ" altLang="cs-CZ" sz="1350">
                <a:solidFill>
                  <a:srgbClr val="000000"/>
                </a:solidFill>
              </a:rPr>
              <a:t>Napětí L1-E jde na 0</a:t>
            </a:r>
          </a:p>
        </p:txBody>
      </p:sp>
      <p:sp>
        <p:nvSpPr>
          <p:cNvPr id="18458" name="Text Box 30"/>
          <p:cNvSpPr txBox="1">
            <a:spLocks noChangeArrowheads="1"/>
          </p:cNvSpPr>
          <p:nvPr/>
        </p:nvSpPr>
        <p:spPr bwMode="auto">
          <a:xfrm>
            <a:off x="6042423" y="2370535"/>
            <a:ext cx="1733167" cy="5078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defTabSz="685800" eaLnBrk="1" fontAlgn="base" hangingPunct="1">
              <a:spcBef>
                <a:spcPct val="0"/>
              </a:spcBef>
              <a:spcAft>
                <a:spcPct val="0"/>
              </a:spcAft>
              <a:buNone/>
            </a:pPr>
            <a:r>
              <a:rPr lang="cs-CZ" altLang="cs-CZ" sz="1350">
                <a:solidFill>
                  <a:srgbClr val="000000"/>
                </a:solidFill>
              </a:rPr>
              <a:t>Na odporu se objeví</a:t>
            </a:r>
          </a:p>
          <a:p>
            <a:pPr defTabSz="685800" eaLnBrk="1" fontAlgn="base" hangingPunct="1">
              <a:spcBef>
                <a:spcPct val="0"/>
              </a:spcBef>
              <a:spcAft>
                <a:spcPct val="0"/>
              </a:spcAft>
              <a:buNone/>
            </a:pPr>
            <a:r>
              <a:rPr lang="cs-CZ" altLang="cs-CZ" sz="1350">
                <a:solidFill>
                  <a:srgbClr val="000000"/>
                </a:solidFill>
              </a:rPr>
              <a:t>fázové napětí</a:t>
            </a:r>
          </a:p>
        </p:txBody>
      </p:sp>
      <p:sp>
        <p:nvSpPr>
          <p:cNvPr id="18459" name="Text Box 31"/>
          <p:cNvSpPr txBox="1">
            <a:spLocks noChangeArrowheads="1"/>
          </p:cNvSpPr>
          <p:nvPr/>
        </p:nvSpPr>
        <p:spPr bwMode="auto">
          <a:xfrm>
            <a:off x="4572001" y="2571750"/>
            <a:ext cx="550151" cy="3000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defTabSz="685800" eaLnBrk="1" fontAlgn="base" hangingPunct="1">
              <a:spcBef>
                <a:spcPct val="0"/>
              </a:spcBef>
              <a:spcAft>
                <a:spcPct val="0"/>
              </a:spcAft>
              <a:buNone/>
            </a:pPr>
            <a:r>
              <a:rPr lang="cs-CZ" altLang="cs-CZ" sz="1350">
                <a:solidFill>
                  <a:srgbClr val="0000FF"/>
                </a:solidFill>
              </a:rPr>
              <a:t>UNE</a:t>
            </a:r>
          </a:p>
        </p:txBody>
      </p:sp>
      <p:sp>
        <p:nvSpPr>
          <p:cNvPr id="18460" name="Text Box 32"/>
          <p:cNvSpPr txBox="1">
            <a:spLocks noChangeArrowheads="1"/>
          </p:cNvSpPr>
          <p:nvPr/>
        </p:nvSpPr>
        <p:spPr bwMode="auto">
          <a:xfrm>
            <a:off x="575072" y="4868466"/>
            <a:ext cx="7074437" cy="3000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42900" indent="-342900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1371600" lvl="4" defTabSz="685800" eaLnBrk="1" fontAlgn="base" hangingPunct="1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cs-CZ" altLang="cs-CZ" sz="1350">
                <a:solidFill>
                  <a:srgbClr val="0000FF"/>
                </a:solidFill>
              </a:rPr>
              <a:t>V Č.B. IR = 300A a IC = cca 150A, místem poruchy teče součet IR a IC</a:t>
            </a:r>
          </a:p>
        </p:txBody>
      </p:sp>
      <p:sp>
        <p:nvSpPr>
          <p:cNvPr id="18461" name="Line 36"/>
          <p:cNvSpPr>
            <a:spLocks noChangeShapeType="1"/>
          </p:cNvSpPr>
          <p:nvPr/>
        </p:nvSpPr>
        <p:spPr bwMode="auto">
          <a:xfrm>
            <a:off x="4572001" y="4812506"/>
            <a:ext cx="1079897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8462" name="Line 37"/>
          <p:cNvSpPr>
            <a:spLocks noChangeShapeType="1"/>
          </p:cNvSpPr>
          <p:nvPr/>
        </p:nvSpPr>
        <p:spPr bwMode="auto">
          <a:xfrm>
            <a:off x="5651897" y="3651647"/>
            <a:ext cx="0" cy="1160859"/>
          </a:xfrm>
          <a:prstGeom prst="line">
            <a:avLst/>
          </a:prstGeom>
          <a:noFill/>
          <a:ln w="9525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8463" name="Line 39"/>
          <p:cNvSpPr>
            <a:spLocks noChangeShapeType="1"/>
          </p:cNvSpPr>
          <p:nvPr/>
        </p:nvSpPr>
        <p:spPr bwMode="auto">
          <a:xfrm>
            <a:off x="4572001" y="3651647"/>
            <a:ext cx="1079897" cy="1160859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altLang="cs-CZ" sz="1800">
                <a:solidFill>
                  <a:srgbClr val="FF0000"/>
                </a:solidFill>
              </a:rPr>
              <a:t>Odporová síť – zemní </a:t>
            </a:r>
            <a:r>
              <a:rPr lang="cs-CZ" altLang="cs-CZ" sz="1800" u="sng">
                <a:solidFill>
                  <a:srgbClr val="FF0000"/>
                </a:solidFill>
              </a:rPr>
              <a:t>zkrat</a:t>
            </a:r>
            <a:r>
              <a:rPr lang="cs-CZ" altLang="cs-CZ" sz="1800">
                <a:solidFill>
                  <a:srgbClr val="FF0000"/>
                </a:solidFill>
              </a:rPr>
              <a:t> shrnutí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cs-CZ" altLang="cs-CZ" sz="1350" dirty="0"/>
              <a:t>Odpor omezí zemní proud na cca 300 A</a:t>
            </a:r>
          </a:p>
          <a:p>
            <a:pPr eaLnBrk="1" hangingPunct="1">
              <a:lnSpc>
                <a:spcPct val="80000"/>
              </a:lnSpc>
            </a:pPr>
            <a:r>
              <a:rPr lang="cs-CZ" altLang="cs-CZ" sz="1350" dirty="0"/>
              <a:t>Zemní zkrat je ochranami vypínán a prezentován: </a:t>
            </a:r>
          </a:p>
          <a:p>
            <a:pPr eaLnBrk="1" hangingPunct="1">
              <a:lnSpc>
                <a:spcPct val="80000"/>
              </a:lnSpc>
            </a:pPr>
            <a:r>
              <a:rPr lang="cs-CZ" altLang="cs-CZ" sz="1350" dirty="0"/>
              <a:t>Jednak zemní spojení </a:t>
            </a:r>
            <a:r>
              <a:rPr lang="cs-CZ" altLang="cs-CZ" sz="1350" dirty="0">
                <a:highlight>
                  <a:srgbClr val="00FF00"/>
                </a:highlight>
              </a:rPr>
              <a:t>sběrny GV relé –</a:t>
            </a:r>
            <a:r>
              <a:rPr lang="cs-CZ" altLang="cs-CZ" sz="1350" dirty="0"/>
              <a:t> od překročení U0 (pokud je větší než 30V)</a:t>
            </a:r>
          </a:p>
          <a:p>
            <a:pPr eaLnBrk="1" hangingPunct="1">
              <a:lnSpc>
                <a:spcPct val="80000"/>
              </a:lnSpc>
            </a:pPr>
            <a:r>
              <a:rPr lang="cs-CZ" altLang="cs-CZ" sz="1350" dirty="0"/>
              <a:t>Potom působení zemní ochrany vývodu – používáme wattmetrický princip – činný proud daný odporem teče jen vývodem se zemním zkratem. Směrová zemní ochrana funguje jenom pokud má UE !!!!!! </a:t>
            </a:r>
          </a:p>
          <a:p>
            <a:pPr eaLnBrk="1" hangingPunct="1">
              <a:lnSpc>
                <a:spcPct val="80000"/>
              </a:lnSpc>
            </a:pPr>
            <a:r>
              <a:rPr lang="cs-CZ" altLang="cs-CZ" sz="1350" dirty="0"/>
              <a:t>Odpor v uzlu má vlastní ochranu – hlídá a načítá proudy odporem, při překročení tepelné kapacity odporu vypne transformátor. (</a:t>
            </a:r>
            <a:r>
              <a:rPr lang="cs-CZ" altLang="cs-CZ" sz="1350" dirty="0">
                <a:solidFill>
                  <a:srgbClr val="FF0000"/>
                </a:solidFill>
              </a:rPr>
              <a:t>například</a:t>
            </a:r>
            <a:r>
              <a:rPr lang="cs-CZ" altLang="cs-CZ" sz="1350" dirty="0"/>
              <a:t> 300A/5sec, trvale lze 30A)</a:t>
            </a:r>
          </a:p>
          <a:p>
            <a:pPr eaLnBrk="1" hangingPunct="1">
              <a:lnSpc>
                <a:spcPct val="80000"/>
              </a:lnSpc>
            </a:pPr>
            <a:r>
              <a:rPr lang="cs-CZ" altLang="cs-CZ" sz="1350" dirty="0"/>
              <a:t>Pokud je odpor odpojen, místem zemního spojení poteče kapacitní proud celé oblasti (cca150 A) a zemní směrové ochrany nevypnou !!!! Jednalo by se o zhášenou síť a ta je přípustná do IC = 30 A.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4"/>
          <p:cNvPicPr>
            <a:picLocks noGrp="1" noChangeAspect="1" noChangeArrowheads="1"/>
          </p:cNvPicPr>
          <p:nvPr>
            <p:ph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385888" y="195262"/>
            <a:ext cx="6172200" cy="4310063"/>
          </a:xfrm>
          <a:noFill/>
        </p:spPr>
      </p:pic>
      <p:sp>
        <p:nvSpPr>
          <p:cNvPr id="20483" name="Text Box 6"/>
          <p:cNvSpPr txBox="1">
            <a:spLocks noChangeArrowheads="1"/>
          </p:cNvSpPr>
          <p:nvPr/>
        </p:nvSpPr>
        <p:spPr bwMode="auto">
          <a:xfrm>
            <a:off x="1277541" y="4516042"/>
            <a:ext cx="2728696" cy="5078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defTabSz="685800" eaLnBrk="1" fontAlgn="base" hangingPunct="1">
              <a:spcBef>
                <a:spcPct val="0"/>
              </a:spcBef>
              <a:spcAft>
                <a:spcPct val="0"/>
              </a:spcAft>
              <a:buNone/>
            </a:pPr>
            <a:r>
              <a:rPr lang="cs-CZ" altLang="cs-CZ" sz="1350">
                <a:solidFill>
                  <a:srgbClr val="0000FF"/>
                </a:solidFill>
              </a:rPr>
              <a:t>Bez pomocného odporu IE = 6 A,</a:t>
            </a:r>
          </a:p>
          <a:p>
            <a:pPr defTabSz="685800" eaLnBrk="1" fontAlgn="base" hangingPunct="1">
              <a:spcBef>
                <a:spcPct val="0"/>
              </a:spcBef>
              <a:spcAft>
                <a:spcPct val="0"/>
              </a:spcAft>
              <a:buNone/>
            </a:pPr>
            <a:r>
              <a:rPr lang="cs-CZ" altLang="cs-CZ" sz="1350">
                <a:solidFill>
                  <a:srgbClr val="0000FF"/>
                </a:solidFill>
              </a:rPr>
              <a:t>Úhel UE a IE = 30 DEG</a:t>
            </a:r>
          </a:p>
        </p:txBody>
      </p:sp>
      <p:sp>
        <p:nvSpPr>
          <p:cNvPr id="20484" name="Line 7"/>
          <p:cNvSpPr>
            <a:spLocks noChangeShapeType="1"/>
          </p:cNvSpPr>
          <p:nvPr/>
        </p:nvSpPr>
        <p:spPr bwMode="auto">
          <a:xfrm flipV="1">
            <a:off x="2546747" y="3679031"/>
            <a:ext cx="971550" cy="809625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20485" name="Oval 8"/>
          <p:cNvSpPr>
            <a:spLocks noChangeArrowheads="1"/>
          </p:cNvSpPr>
          <p:nvPr/>
        </p:nvSpPr>
        <p:spPr bwMode="auto">
          <a:xfrm>
            <a:off x="1925241" y="3246835"/>
            <a:ext cx="3537347" cy="566738"/>
          </a:xfrm>
          <a:prstGeom prst="ellipse">
            <a:avLst/>
          </a:prstGeom>
          <a:noFill/>
          <a:ln w="9525">
            <a:solidFill>
              <a:srgbClr val="00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defTabSz="685800" eaLnBrk="1" fontAlgn="base" hangingPunct="1">
              <a:spcBef>
                <a:spcPct val="0"/>
              </a:spcBef>
              <a:spcAft>
                <a:spcPct val="0"/>
              </a:spcAft>
              <a:buNone/>
            </a:pPr>
            <a:endParaRPr lang="cs-CZ" altLang="cs-CZ" sz="1350">
              <a:solidFill>
                <a:srgbClr val="000000"/>
              </a:solidFill>
            </a:endParaRPr>
          </a:p>
        </p:txBody>
      </p:sp>
      <p:sp>
        <p:nvSpPr>
          <p:cNvPr id="20486" name="Oval 9"/>
          <p:cNvSpPr>
            <a:spLocks noChangeArrowheads="1"/>
          </p:cNvSpPr>
          <p:nvPr/>
        </p:nvSpPr>
        <p:spPr bwMode="auto">
          <a:xfrm>
            <a:off x="5409010" y="3246835"/>
            <a:ext cx="2133600" cy="566738"/>
          </a:xfrm>
          <a:prstGeom prst="ellips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defTabSz="685800" eaLnBrk="1" fontAlgn="base" hangingPunct="1">
              <a:spcBef>
                <a:spcPct val="0"/>
              </a:spcBef>
              <a:spcAft>
                <a:spcPct val="0"/>
              </a:spcAft>
              <a:buNone/>
            </a:pPr>
            <a:endParaRPr lang="cs-CZ" altLang="cs-CZ" sz="1350">
              <a:solidFill>
                <a:srgbClr val="000000"/>
              </a:solidFill>
            </a:endParaRPr>
          </a:p>
        </p:txBody>
      </p:sp>
      <p:sp>
        <p:nvSpPr>
          <p:cNvPr id="20487" name="Text Box 10"/>
          <p:cNvSpPr txBox="1">
            <a:spLocks noChangeArrowheads="1"/>
          </p:cNvSpPr>
          <p:nvPr/>
        </p:nvSpPr>
        <p:spPr bwMode="auto">
          <a:xfrm>
            <a:off x="4572000" y="4543426"/>
            <a:ext cx="2728696" cy="5078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defTabSz="685800" eaLnBrk="1" fontAlgn="base" hangingPunct="1">
              <a:spcBef>
                <a:spcPct val="0"/>
              </a:spcBef>
              <a:spcAft>
                <a:spcPct val="0"/>
              </a:spcAft>
              <a:buNone/>
            </a:pPr>
            <a:r>
              <a:rPr lang="cs-CZ" altLang="cs-CZ" sz="1350">
                <a:solidFill>
                  <a:srgbClr val="FF0000"/>
                </a:solidFill>
              </a:rPr>
              <a:t>S pomocným odporem IE = 22 A,</a:t>
            </a:r>
          </a:p>
          <a:p>
            <a:pPr defTabSz="685800" eaLnBrk="1" fontAlgn="base" hangingPunct="1">
              <a:spcBef>
                <a:spcPct val="0"/>
              </a:spcBef>
              <a:spcAft>
                <a:spcPct val="0"/>
              </a:spcAft>
              <a:buNone/>
            </a:pPr>
            <a:r>
              <a:rPr lang="cs-CZ" altLang="cs-CZ" sz="1350">
                <a:solidFill>
                  <a:srgbClr val="FF0000"/>
                </a:solidFill>
              </a:rPr>
              <a:t>Úhel UE a IE = 10 DEG</a:t>
            </a:r>
          </a:p>
        </p:txBody>
      </p:sp>
      <p:sp>
        <p:nvSpPr>
          <p:cNvPr id="20488" name="Text Box 11"/>
          <p:cNvSpPr txBox="1">
            <a:spLocks noChangeArrowheads="1"/>
          </p:cNvSpPr>
          <p:nvPr/>
        </p:nvSpPr>
        <p:spPr bwMode="auto">
          <a:xfrm>
            <a:off x="2844404" y="0"/>
            <a:ext cx="2375971" cy="3000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defTabSz="685800" eaLnBrk="1" fontAlgn="base" hangingPunct="1">
              <a:spcBef>
                <a:spcPct val="0"/>
              </a:spcBef>
              <a:spcAft>
                <a:spcPct val="0"/>
              </a:spcAft>
              <a:buNone/>
            </a:pPr>
            <a:r>
              <a:rPr lang="cs-CZ" altLang="cs-CZ" sz="1350">
                <a:solidFill>
                  <a:srgbClr val="FF0000"/>
                </a:solidFill>
              </a:rPr>
              <a:t>Zemní spojení – zhášená síť</a:t>
            </a:r>
          </a:p>
        </p:txBody>
      </p:sp>
      <p:sp>
        <p:nvSpPr>
          <p:cNvPr id="20489" name="Line 12"/>
          <p:cNvSpPr>
            <a:spLocks noChangeShapeType="1"/>
          </p:cNvSpPr>
          <p:nvPr/>
        </p:nvSpPr>
        <p:spPr bwMode="auto">
          <a:xfrm flipV="1">
            <a:off x="5813822" y="3813573"/>
            <a:ext cx="351234" cy="702469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104"/>
          <p:cNvSpPr>
            <a:spLocks noGrp="1" noChangeArrowheads="1"/>
          </p:cNvSpPr>
          <p:nvPr>
            <p:ph type="title"/>
          </p:nvPr>
        </p:nvSpPr>
        <p:spPr>
          <a:xfrm>
            <a:off x="1485900" y="86916"/>
            <a:ext cx="6172200" cy="502444"/>
          </a:xfrm>
        </p:spPr>
        <p:txBody>
          <a:bodyPr/>
          <a:lstStyle/>
          <a:p>
            <a:pPr eaLnBrk="1" hangingPunct="1"/>
            <a:r>
              <a:rPr lang="cs-CZ" altLang="cs-CZ" sz="1350">
                <a:solidFill>
                  <a:srgbClr val="FF0000"/>
                </a:solidFill>
              </a:rPr>
              <a:t>Zemní zkrat – odporová síť- zkrat L1-E</a:t>
            </a:r>
          </a:p>
        </p:txBody>
      </p:sp>
      <p:pic>
        <p:nvPicPr>
          <p:cNvPr id="21507" name="Picture 4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2133"/>
          <a:stretch>
            <a:fillRect/>
          </a:stretch>
        </p:blipFill>
        <p:spPr>
          <a:xfrm>
            <a:off x="1304925" y="654844"/>
            <a:ext cx="3209925" cy="4319588"/>
          </a:xfrm>
          <a:noFill/>
        </p:spPr>
      </p:pic>
      <p:graphicFrame>
        <p:nvGraphicFramePr>
          <p:cNvPr id="28778" name="Group 106"/>
          <p:cNvGraphicFramePr>
            <a:graphicFrameLocks noGrp="1"/>
          </p:cNvGraphicFramePr>
          <p:nvPr>
            <p:ph sz="half" idx="2"/>
          </p:nvPr>
        </p:nvGraphicFramePr>
        <p:xfrm>
          <a:off x="4629150" y="681038"/>
          <a:ext cx="3237310" cy="4166236"/>
        </p:xfrm>
        <a:graphic>
          <a:graphicData uri="http://schemas.openxmlformats.org/drawingml/2006/table">
            <a:tbl>
              <a:tblPr/>
              <a:tblGrid>
                <a:gridCol w="93226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738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3935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7029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2150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698897"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Meßsignal</a:t>
                      </a:r>
                      <a:endParaRPr kumimoji="0" lang="cs-CZ" altLang="cs-CZ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68580" marR="68580" marT="34290" marB="34290" anchor="b"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Betrag</a:t>
                      </a:r>
                      <a:endParaRPr kumimoji="0" lang="cs-CZ" altLang="cs-CZ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68580" marR="68580" marT="34290" marB="34290" anchor="b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Phase</a:t>
                      </a:r>
                      <a:endParaRPr kumimoji="0" lang="cs-CZ" altLang="cs-CZ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68580" marR="68580" marT="34290" marB="34290" anchor="b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DC</a:t>
                      </a:r>
                      <a:endParaRPr kumimoji="0" lang="cs-CZ" altLang="cs-CZ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68580" marR="68580" marT="34290" marB="34290" anchor="b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1.Harmon.</a:t>
                      </a:r>
                      <a:endParaRPr kumimoji="0" lang="cs-CZ" altLang="cs-CZ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68580" marR="68580" marT="34290" marB="34290" anchor="b"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33388"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Spannung uen</a:t>
                      </a:r>
                      <a:endParaRPr kumimoji="0" lang="cs-CZ" altLang="cs-CZ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68580" marR="68580" marT="34290" marB="34290"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13,0 kV</a:t>
                      </a:r>
                      <a:endParaRPr kumimoji="0" lang="cs-CZ" altLang="cs-CZ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68580" marR="68580" marT="34290" marB="3429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0,0°</a:t>
                      </a:r>
                      <a:endParaRPr kumimoji="0" lang="cs-CZ" altLang="cs-CZ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68580" marR="68580" marT="34290" marB="3429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0,07 kV</a:t>
                      </a:r>
                      <a:endParaRPr kumimoji="0" lang="cs-CZ" altLang="cs-CZ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68580" marR="68580" marT="34290" marB="3429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22 kV</a:t>
                      </a:r>
                      <a:endParaRPr kumimoji="0" lang="cs-CZ" altLang="cs-CZ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68580" marR="68580" marT="34290" marB="34290"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31006"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Spannung uL3</a:t>
                      </a:r>
                      <a:endParaRPr kumimoji="0" lang="cs-CZ" altLang="cs-CZ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68580" marR="68580" marT="34290" marB="34290"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23,4 kV</a:t>
                      </a:r>
                      <a:endParaRPr kumimoji="0" lang="cs-CZ" altLang="cs-CZ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68580" marR="68580" marT="34290" marB="3429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-29,3°</a:t>
                      </a:r>
                      <a:endParaRPr kumimoji="0" lang="cs-CZ" altLang="cs-CZ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68580" marR="68580" marT="34290" marB="3429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0,09 kV</a:t>
                      </a:r>
                      <a:endParaRPr kumimoji="0" lang="cs-CZ" altLang="cs-CZ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68580" marR="68580" marT="34290" marB="3429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23 kV</a:t>
                      </a:r>
                      <a:endParaRPr kumimoji="0" lang="cs-CZ" altLang="cs-CZ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68580" marR="68580" marT="34290" marB="34290"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33388"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Spannung uL2</a:t>
                      </a:r>
                      <a:endParaRPr kumimoji="0" lang="cs-CZ" altLang="cs-CZ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68580" marR="68580" marT="34290" marB="34290"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22,0 kV</a:t>
                      </a:r>
                      <a:endParaRPr kumimoji="0" lang="cs-CZ" altLang="cs-CZ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68580" marR="68580" marT="34290" marB="3429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31,1°</a:t>
                      </a:r>
                      <a:endParaRPr kumimoji="0" lang="cs-CZ" altLang="cs-CZ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68580" marR="68580" marT="34290" marB="3429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0,04 kV</a:t>
                      </a:r>
                      <a:endParaRPr kumimoji="0" lang="cs-CZ" altLang="cs-CZ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68580" marR="68580" marT="34290" marB="3429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22 kV</a:t>
                      </a:r>
                      <a:endParaRPr kumimoji="0" lang="cs-CZ" altLang="cs-CZ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68580" marR="68580" marT="34290" marB="34290"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32197"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Spannung uL1</a:t>
                      </a:r>
                      <a:endParaRPr kumimoji="0" lang="cs-CZ" altLang="cs-CZ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68580" marR="68580" marT="34290" marB="34290"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1,18 kV</a:t>
                      </a:r>
                      <a:endParaRPr kumimoji="0" lang="cs-CZ" altLang="cs-CZ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68580" marR="68580" marT="34290" marB="3429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-131,3°</a:t>
                      </a:r>
                      <a:endParaRPr kumimoji="0" lang="cs-CZ" altLang="cs-CZ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68580" marR="68580" marT="34290" marB="3429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0,01 kV</a:t>
                      </a:r>
                      <a:endParaRPr kumimoji="0" lang="cs-CZ" altLang="cs-CZ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68580" marR="68580" marT="34290" marB="3429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1,2 kV</a:t>
                      </a:r>
                      <a:endParaRPr kumimoji="0" lang="cs-CZ" altLang="cs-CZ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68580" marR="68580" marT="34290" marB="34290"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33388"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800" b="1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Strom iE</a:t>
                      </a:r>
                      <a:endParaRPr kumimoji="0" lang="cs-CZ" altLang="cs-CZ" sz="1400" b="1" i="0" u="none" strike="noStrike" cap="none" normalizeH="0" baseline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</a:endParaRPr>
                    </a:p>
                  </a:txBody>
                  <a:tcPr marL="68580" marR="68580" marT="34290" marB="34290"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800" b="1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245  A</a:t>
                      </a:r>
                      <a:endParaRPr kumimoji="0" lang="cs-CZ" altLang="cs-CZ" sz="1400" b="1" i="0" u="none" strike="noStrike" cap="none" normalizeH="0" baseline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</a:endParaRPr>
                    </a:p>
                  </a:txBody>
                  <a:tcPr marL="68580" marR="68580" marT="34290" marB="3429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33,2°</a:t>
                      </a:r>
                      <a:endParaRPr kumimoji="0" lang="cs-CZ" altLang="cs-CZ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68580" marR="68580" marT="34290" marB="3429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-0,3  A</a:t>
                      </a:r>
                      <a:endParaRPr kumimoji="0" lang="cs-CZ" altLang="cs-CZ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68580" marR="68580" marT="34290" marB="3429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245  A</a:t>
                      </a:r>
                      <a:endParaRPr kumimoji="0" lang="cs-CZ" altLang="cs-CZ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68580" marR="68580" marT="34290" marB="34290"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31006"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Strom iL3</a:t>
                      </a:r>
                      <a:endParaRPr kumimoji="0" lang="cs-CZ" altLang="cs-CZ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68580" marR="68580" marT="34290" marB="34290"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52,8  A</a:t>
                      </a:r>
                      <a:endParaRPr kumimoji="0" lang="cs-CZ" altLang="cs-CZ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68580" marR="68580" marT="34290" marB="3429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-30,5°</a:t>
                      </a:r>
                      <a:endParaRPr kumimoji="0" lang="cs-CZ" altLang="cs-CZ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68580" marR="68580" marT="34290" marB="3429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0,5  A</a:t>
                      </a:r>
                      <a:endParaRPr kumimoji="0" lang="cs-CZ" altLang="cs-CZ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68580" marR="68580" marT="34290" marB="3429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53  A</a:t>
                      </a:r>
                      <a:endParaRPr kumimoji="0" lang="cs-CZ" altLang="cs-CZ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68580" marR="68580" marT="34290" marB="34290"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33388"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Strom iL2</a:t>
                      </a:r>
                      <a:endParaRPr kumimoji="0" lang="cs-CZ" altLang="cs-CZ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68580" marR="68580" marT="34290" marB="34290"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69,5  A</a:t>
                      </a:r>
                      <a:endParaRPr kumimoji="0" lang="cs-CZ" altLang="cs-CZ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68580" marR="68580" marT="34290" marB="3429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62,4°</a:t>
                      </a:r>
                      <a:endParaRPr kumimoji="0" lang="cs-CZ" altLang="cs-CZ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68580" marR="68580" marT="34290" marB="3429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-0,05  A</a:t>
                      </a:r>
                      <a:endParaRPr kumimoji="0" lang="cs-CZ" altLang="cs-CZ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68580" marR="68580" marT="34290" marB="3429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69  A</a:t>
                      </a:r>
                      <a:endParaRPr kumimoji="0" lang="cs-CZ" altLang="cs-CZ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68580" marR="68580" marT="34290" marB="34290"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32197"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800" b="1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Strom iL1</a:t>
                      </a:r>
                      <a:endParaRPr kumimoji="0" lang="cs-CZ" altLang="cs-CZ" sz="1400" b="1" i="0" u="none" strike="noStrike" cap="none" normalizeH="0" baseline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</a:endParaRPr>
                    </a:p>
                  </a:txBody>
                  <a:tcPr marL="68580" marR="68580" marT="34290" marB="34290"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800" b="1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329  A</a:t>
                      </a:r>
                      <a:endParaRPr kumimoji="0" lang="cs-CZ" altLang="cs-CZ" sz="1400" b="1" i="0" u="none" strike="noStrike" cap="none" normalizeH="0" baseline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</a:endParaRPr>
                    </a:p>
                  </a:txBody>
                  <a:tcPr marL="68580" marR="68580" marT="34290" marB="3429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-151,7°</a:t>
                      </a:r>
                      <a:endParaRPr kumimoji="0" lang="cs-CZ" altLang="cs-CZ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68580" marR="68580" marT="34290" marB="3429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-0,4  A</a:t>
                      </a:r>
                      <a:endParaRPr kumimoji="0" lang="cs-CZ" altLang="cs-CZ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68580" marR="68580" marT="34290" marB="3429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329  A</a:t>
                      </a:r>
                      <a:endParaRPr kumimoji="0" lang="cs-CZ" altLang="cs-CZ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68580" marR="68580" marT="34290" marB="34290"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21554" name="Text Box 107"/>
          <p:cNvSpPr txBox="1">
            <a:spLocks noChangeArrowheads="1"/>
          </p:cNvSpPr>
          <p:nvPr/>
        </p:nvSpPr>
        <p:spPr bwMode="auto">
          <a:xfrm>
            <a:off x="5436394" y="816769"/>
            <a:ext cx="1819794" cy="3000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defTabSz="685800" eaLnBrk="1" fontAlgn="base" hangingPunct="1">
              <a:spcBef>
                <a:spcPct val="0"/>
              </a:spcBef>
              <a:spcAft>
                <a:spcPct val="0"/>
              </a:spcAft>
              <a:buNone/>
            </a:pPr>
            <a:r>
              <a:rPr lang="cs-CZ" altLang="cs-CZ" sz="1350">
                <a:solidFill>
                  <a:srgbClr val="FF0000"/>
                </a:solidFill>
              </a:rPr>
              <a:t>zemní proud je 250 A</a:t>
            </a:r>
          </a:p>
        </p:txBody>
      </p:sp>
      <p:sp>
        <p:nvSpPr>
          <p:cNvPr id="21555" name="Oval 108"/>
          <p:cNvSpPr>
            <a:spLocks noChangeArrowheads="1"/>
          </p:cNvSpPr>
          <p:nvPr/>
        </p:nvSpPr>
        <p:spPr bwMode="auto">
          <a:xfrm>
            <a:off x="1952626" y="2247900"/>
            <a:ext cx="2727722" cy="620316"/>
          </a:xfrm>
          <a:prstGeom prst="ellips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defTabSz="685800" eaLnBrk="1" fontAlgn="base" hangingPunct="1">
              <a:spcBef>
                <a:spcPct val="0"/>
              </a:spcBef>
              <a:spcAft>
                <a:spcPct val="0"/>
              </a:spcAft>
              <a:buNone/>
            </a:pPr>
            <a:endParaRPr lang="cs-CZ" altLang="cs-CZ" sz="1350">
              <a:solidFill>
                <a:srgbClr val="000000"/>
              </a:solidFill>
            </a:endParaRPr>
          </a:p>
        </p:txBody>
      </p:sp>
      <p:sp>
        <p:nvSpPr>
          <p:cNvPr id="21556" name="Line 109"/>
          <p:cNvSpPr>
            <a:spLocks noChangeShapeType="1"/>
          </p:cNvSpPr>
          <p:nvPr/>
        </p:nvSpPr>
        <p:spPr bwMode="auto">
          <a:xfrm flipH="1">
            <a:off x="4463653" y="1113235"/>
            <a:ext cx="1079897" cy="1215628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21557" name="Oval 110"/>
          <p:cNvSpPr>
            <a:spLocks noChangeArrowheads="1"/>
          </p:cNvSpPr>
          <p:nvPr/>
        </p:nvSpPr>
        <p:spPr bwMode="auto">
          <a:xfrm>
            <a:off x="1628775" y="546497"/>
            <a:ext cx="3158729" cy="728663"/>
          </a:xfrm>
          <a:prstGeom prst="ellips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defTabSz="685800" eaLnBrk="1" fontAlgn="base" hangingPunct="1">
              <a:spcBef>
                <a:spcPct val="0"/>
              </a:spcBef>
              <a:spcAft>
                <a:spcPct val="0"/>
              </a:spcAft>
              <a:buNone/>
            </a:pPr>
            <a:endParaRPr lang="cs-CZ" altLang="cs-CZ" sz="1350">
              <a:solidFill>
                <a:srgbClr val="000000"/>
              </a:solidFill>
            </a:endParaRPr>
          </a:p>
        </p:txBody>
      </p:sp>
      <p:sp>
        <p:nvSpPr>
          <p:cNvPr id="21558" name="Text Box 111"/>
          <p:cNvSpPr txBox="1">
            <a:spLocks noChangeArrowheads="1"/>
          </p:cNvSpPr>
          <p:nvPr/>
        </p:nvSpPr>
        <p:spPr bwMode="auto">
          <a:xfrm>
            <a:off x="4729163" y="492919"/>
            <a:ext cx="3339440" cy="3000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defTabSz="685800" eaLnBrk="1" fontAlgn="base" hangingPunct="1">
              <a:spcBef>
                <a:spcPct val="0"/>
              </a:spcBef>
              <a:spcAft>
                <a:spcPct val="0"/>
              </a:spcAft>
              <a:buNone/>
            </a:pPr>
            <a:r>
              <a:rPr lang="cs-CZ" altLang="cs-CZ" sz="1350">
                <a:solidFill>
                  <a:srgbClr val="FF0000"/>
                </a:solidFill>
              </a:rPr>
              <a:t>Proud v L1 se zvýší o IE a suma je 330 A</a:t>
            </a:r>
          </a:p>
        </p:txBody>
      </p:sp>
      <p:sp>
        <p:nvSpPr>
          <p:cNvPr id="21559" name="Line 113"/>
          <p:cNvSpPr>
            <a:spLocks noChangeShapeType="1"/>
          </p:cNvSpPr>
          <p:nvPr/>
        </p:nvSpPr>
        <p:spPr bwMode="auto">
          <a:xfrm flipH="1">
            <a:off x="4787504" y="762001"/>
            <a:ext cx="406003" cy="108347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1385887" y="205978"/>
            <a:ext cx="6272213" cy="232172"/>
          </a:xfrm>
        </p:spPr>
        <p:txBody>
          <a:bodyPr/>
          <a:lstStyle/>
          <a:p>
            <a:pPr eaLnBrk="1" hangingPunct="1"/>
            <a:r>
              <a:rPr lang="cs-CZ" altLang="cs-CZ" sz="1500" dirty="0">
                <a:solidFill>
                  <a:srgbClr val="FF0000"/>
                </a:solidFill>
              </a:rPr>
              <a:t>Izolovaná síť – zemní porucha – izolovaná síť vznikne i nechtěně</a:t>
            </a:r>
          </a:p>
        </p:txBody>
      </p:sp>
      <p:sp>
        <p:nvSpPr>
          <p:cNvPr id="22531" name="Rectangle 4"/>
          <p:cNvSpPr>
            <a:spLocks noChangeArrowheads="1"/>
          </p:cNvSpPr>
          <p:nvPr/>
        </p:nvSpPr>
        <p:spPr bwMode="auto">
          <a:xfrm>
            <a:off x="1980010" y="925116"/>
            <a:ext cx="594122" cy="80963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defTabSz="685800" eaLnBrk="1" fontAlgn="base" hangingPunct="1">
              <a:spcBef>
                <a:spcPct val="0"/>
              </a:spcBef>
              <a:spcAft>
                <a:spcPct val="0"/>
              </a:spcAft>
              <a:buNone/>
            </a:pPr>
            <a:endParaRPr lang="cs-CZ" altLang="cs-CZ" sz="1350">
              <a:solidFill>
                <a:srgbClr val="000000"/>
              </a:solidFill>
            </a:endParaRPr>
          </a:p>
        </p:txBody>
      </p:sp>
      <p:sp>
        <p:nvSpPr>
          <p:cNvPr id="22532" name="Rectangle 5"/>
          <p:cNvSpPr>
            <a:spLocks noChangeArrowheads="1"/>
          </p:cNvSpPr>
          <p:nvPr/>
        </p:nvSpPr>
        <p:spPr bwMode="auto">
          <a:xfrm>
            <a:off x="1980010" y="1195387"/>
            <a:ext cx="594122" cy="80963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defTabSz="685800" eaLnBrk="1" fontAlgn="base" hangingPunct="1">
              <a:spcBef>
                <a:spcPct val="0"/>
              </a:spcBef>
              <a:spcAft>
                <a:spcPct val="0"/>
              </a:spcAft>
              <a:buNone/>
            </a:pPr>
            <a:endParaRPr lang="cs-CZ" altLang="cs-CZ" sz="1350">
              <a:solidFill>
                <a:srgbClr val="000000"/>
              </a:solidFill>
            </a:endParaRPr>
          </a:p>
        </p:txBody>
      </p:sp>
      <p:sp>
        <p:nvSpPr>
          <p:cNvPr id="22533" name="Rectangle 6"/>
          <p:cNvSpPr>
            <a:spLocks noChangeArrowheads="1"/>
          </p:cNvSpPr>
          <p:nvPr/>
        </p:nvSpPr>
        <p:spPr bwMode="auto">
          <a:xfrm>
            <a:off x="1980010" y="1438275"/>
            <a:ext cx="594122" cy="80963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defTabSz="685800" eaLnBrk="1" fontAlgn="base" hangingPunct="1">
              <a:spcBef>
                <a:spcPct val="0"/>
              </a:spcBef>
              <a:spcAft>
                <a:spcPct val="0"/>
              </a:spcAft>
              <a:buNone/>
            </a:pPr>
            <a:endParaRPr lang="cs-CZ" altLang="cs-CZ" sz="1350">
              <a:solidFill>
                <a:srgbClr val="000000"/>
              </a:solidFill>
            </a:endParaRPr>
          </a:p>
        </p:txBody>
      </p:sp>
      <p:sp>
        <p:nvSpPr>
          <p:cNvPr id="22534" name="Line 7"/>
          <p:cNvSpPr>
            <a:spLocks noChangeShapeType="1"/>
          </p:cNvSpPr>
          <p:nvPr/>
        </p:nvSpPr>
        <p:spPr bwMode="auto">
          <a:xfrm flipH="1">
            <a:off x="1872854" y="1248966"/>
            <a:ext cx="107156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22535" name="Line 8"/>
          <p:cNvSpPr>
            <a:spLocks noChangeShapeType="1"/>
          </p:cNvSpPr>
          <p:nvPr/>
        </p:nvSpPr>
        <p:spPr bwMode="auto">
          <a:xfrm flipH="1">
            <a:off x="1872854" y="1464469"/>
            <a:ext cx="107156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22536" name="Line 9"/>
          <p:cNvSpPr>
            <a:spLocks noChangeShapeType="1"/>
          </p:cNvSpPr>
          <p:nvPr/>
        </p:nvSpPr>
        <p:spPr bwMode="auto">
          <a:xfrm flipH="1">
            <a:off x="1871663" y="951310"/>
            <a:ext cx="1191" cy="72985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22537" name="Line 10"/>
          <p:cNvSpPr>
            <a:spLocks noChangeShapeType="1"/>
          </p:cNvSpPr>
          <p:nvPr/>
        </p:nvSpPr>
        <p:spPr bwMode="auto">
          <a:xfrm>
            <a:off x="1872854" y="951310"/>
            <a:ext cx="13454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22538" name="Rectangle 11"/>
          <p:cNvSpPr>
            <a:spLocks noChangeArrowheads="1"/>
          </p:cNvSpPr>
          <p:nvPr/>
        </p:nvSpPr>
        <p:spPr bwMode="auto">
          <a:xfrm>
            <a:off x="1818085" y="1815704"/>
            <a:ext cx="108347" cy="1484709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defTabSz="685800" eaLnBrk="1" fontAlgn="base" hangingPunct="1">
              <a:spcBef>
                <a:spcPct val="0"/>
              </a:spcBef>
              <a:spcAft>
                <a:spcPct val="0"/>
              </a:spcAft>
              <a:buNone/>
            </a:pPr>
            <a:endParaRPr lang="cs-CZ" altLang="cs-CZ" sz="1350">
              <a:solidFill>
                <a:srgbClr val="000000"/>
              </a:solidFill>
            </a:endParaRPr>
          </a:p>
        </p:txBody>
      </p:sp>
      <p:sp>
        <p:nvSpPr>
          <p:cNvPr id="22539" name="Line 12"/>
          <p:cNvSpPr>
            <a:spLocks noChangeShapeType="1"/>
          </p:cNvSpPr>
          <p:nvPr/>
        </p:nvSpPr>
        <p:spPr bwMode="auto">
          <a:xfrm>
            <a:off x="1872854" y="3300413"/>
            <a:ext cx="0" cy="35123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22540" name="Line 13"/>
          <p:cNvSpPr>
            <a:spLocks noChangeShapeType="1"/>
          </p:cNvSpPr>
          <p:nvPr/>
        </p:nvSpPr>
        <p:spPr bwMode="auto">
          <a:xfrm>
            <a:off x="2574131" y="951310"/>
            <a:ext cx="4806554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22541" name="Line 14"/>
          <p:cNvSpPr>
            <a:spLocks noChangeShapeType="1"/>
          </p:cNvSpPr>
          <p:nvPr/>
        </p:nvSpPr>
        <p:spPr bwMode="auto">
          <a:xfrm>
            <a:off x="2574131" y="1221581"/>
            <a:ext cx="4806554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22542" name="Line 15"/>
          <p:cNvSpPr>
            <a:spLocks noChangeShapeType="1"/>
          </p:cNvSpPr>
          <p:nvPr/>
        </p:nvSpPr>
        <p:spPr bwMode="auto">
          <a:xfrm>
            <a:off x="2574131" y="1464469"/>
            <a:ext cx="4806554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22543" name="Line 16"/>
          <p:cNvSpPr>
            <a:spLocks noChangeShapeType="1"/>
          </p:cNvSpPr>
          <p:nvPr/>
        </p:nvSpPr>
        <p:spPr bwMode="auto">
          <a:xfrm>
            <a:off x="3843338" y="951310"/>
            <a:ext cx="26194" cy="259199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22544" name="Line 17"/>
          <p:cNvSpPr>
            <a:spLocks noChangeShapeType="1"/>
          </p:cNvSpPr>
          <p:nvPr/>
        </p:nvSpPr>
        <p:spPr bwMode="auto">
          <a:xfrm>
            <a:off x="5651897" y="1221582"/>
            <a:ext cx="0" cy="51316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22545" name="Line 18"/>
          <p:cNvSpPr>
            <a:spLocks noChangeShapeType="1"/>
          </p:cNvSpPr>
          <p:nvPr/>
        </p:nvSpPr>
        <p:spPr bwMode="auto">
          <a:xfrm>
            <a:off x="6084094" y="951310"/>
            <a:ext cx="0" cy="81081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22546" name="Line 19"/>
          <p:cNvSpPr>
            <a:spLocks noChangeShapeType="1"/>
          </p:cNvSpPr>
          <p:nvPr/>
        </p:nvSpPr>
        <p:spPr bwMode="auto">
          <a:xfrm flipH="1">
            <a:off x="6867525" y="1950244"/>
            <a:ext cx="134541" cy="432197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22547" name="Text Box 21"/>
          <p:cNvSpPr txBox="1">
            <a:spLocks noChangeArrowheads="1"/>
          </p:cNvSpPr>
          <p:nvPr/>
        </p:nvSpPr>
        <p:spPr bwMode="auto">
          <a:xfrm>
            <a:off x="2072879" y="534591"/>
            <a:ext cx="627095" cy="3000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defTabSz="685800" eaLnBrk="1" fontAlgn="base" hangingPunct="1">
              <a:spcBef>
                <a:spcPct val="0"/>
              </a:spcBef>
              <a:spcAft>
                <a:spcPct val="0"/>
              </a:spcAft>
              <a:buNone/>
            </a:pPr>
            <a:r>
              <a:rPr lang="cs-CZ" altLang="cs-CZ" sz="1350">
                <a:solidFill>
                  <a:srgbClr val="000000"/>
                </a:solidFill>
              </a:rPr>
              <a:t>23 kV</a:t>
            </a:r>
          </a:p>
        </p:txBody>
      </p:sp>
      <p:sp>
        <p:nvSpPr>
          <p:cNvPr id="22548" name="Line 22"/>
          <p:cNvSpPr>
            <a:spLocks noChangeShapeType="1"/>
          </p:cNvSpPr>
          <p:nvPr/>
        </p:nvSpPr>
        <p:spPr bwMode="auto">
          <a:xfrm>
            <a:off x="4193382" y="870347"/>
            <a:ext cx="540544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22549" name="Line 23"/>
          <p:cNvSpPr>
            <a:spLocks noChangeShapeType="1"/>
          </p:cNvSpPr>
          <p:nvPr/>
        </p:nvSpPr>
        <p:spPr bwMode="auto">
          <a:xfrm>
            <a:off x="4220766" y="1140619"/>
            <a:ext cx="594122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22550" name="Text Box 24"/>
          <p:cNvSpPr txBox="1">
            <a:spLocks noChangeArrowheads="1"/>
          </p:cNvSpPr>
          <p:nvPr/>
        </p:nvSpPr>
        <p:spPr bwMode="auto">
          <a:xfrm>
            <a:off x="4814888" y="600075"/>
            <a:ext cx="459581" cy="2539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defTabSz="685800" eaLnBrk="1" fontAlgn="base" hangingPunct="1">
              <a:spcBef>
                <a:spcPct val="0"/>
              </a:spcBef>
              <a:spcAft>
                <a:spcPct val="0"/>
              </a:spcAft>
              <a:buNone/>
            </a:pPr>
            <a:r>
              <a:rPr lang="cs-CZ" altLang="cs-CZ" sz="1050">
                <a:solidFill>
                  <a:srgbClr val="FF0000"/>
                </a:solidFill>
              </a:rPr>
              <a:t>I</a:t>
            </a:r>
            <a:r>
              <a:rPr lang="cs-CZ" altLang="cs-CZ" sz="1050" baseline="-25000">
                <a:solidFill>
                  <a:srgbClr val="FF0000"/>
                </a:solidFill>
              </a:rPr>
              <a:t>C13</a:t>
            </a:r>
            <a:endParaRPr lang="cs-CZ" altLang="cs-CZ" sz="1050">
              <a:solidFill>
                <a:srgbClr val="FF0000"/>
              </a:solidFill>
            </a:endParaRPr>
          </a:p>
        </p:txBody>
      </p:sp>
      <p:sp>
        <p:nvSpPr>
          <p:cNvPr id="22551" name="Line 25"/>
          <p:cNvSpPr>
            <a:spLocks noChangeShapeType="1"/>
          </p:cNvSpPr>
          <p:nvPr/>
        </p:nvSpPr>
        <p:spPr bwMode="auto">
          <a:xfrm>
            <a:off x="5922169" y="1762125"/>
            <a:ext cx="32385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22552" name="Line 26"/>
          <p:cNvSpPr>
            <a:spLocks noChangeShapeType="1"/>
          </p:cNvSpPr>
          <p:nvPr/>
        </p:nvSpPr>
        <p:spPr bwMode="auto">
          <a:xfrm>
            <a:off x="5922169" y="1869281"/>
            <a:ext cx="32385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22553" name="Line 27"/>
          <p:cNvSpPr>
            <a:spLocks noChangeShapeType="1"/>
          </p:cNvSpPr>
          <p:nvPr/>
        </p:nvSpPr>
        <p:spPr bwMode="auto">
          <a:xfrm>
            <a:off x="5489972" y="1762125"/>
            <a:ext cx="32385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22554" name="Line 28"/>
          <p:cNvSpPr>
            <a:spLocks noChangeShapeType="1"/>
          </p:cNvSpPr>
          <p:nvPr/>
        </p:nvSpPr>
        <p:spPr bwMode="auto">
          <a:xfrm>
            <a:off x="5489972" y="1870472"/>
            <a:ext cx="32385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22555" name="Line 29"/>
          <p:cNvSpPr>
            <a:spLocks noChangeShapeType="1"/>
          </p:cNvSpPr>
          <p:nvPr/>
        </p:nvSpPr>
        <p:spPr bwMode="auto">
          <a:xfrm>
            <a:off x="5247085" y="1545431"/>
            <a:ext cx="0" cy="215504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22556" name="Line 30"/>
          <p:cNvSpPr>
            <a:spLocks noChangeShapeType="1"/>
          </p:cNvSpPr>
          <p:nvPr/>
        </p:nvSpPr>
        <p:spPr bwMode="auto">
          <a:xfrm>
            <a:off x="5085160" y="1762125"/>
            <a:ext cx="32385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22557" name="Line 31"/>
          <p:cNvSpPr>
            <a:spLocks noChangeShapeType="1"/>
          </p:cNvSpPr>
          <p:nvPr/>
        </p:nvSpPr>
        <p:spPr bwMode="auto">
          <a:xfrm>
            <a:off x="5085160" y="1870472"/>
            <a:ext cx="32385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22558" name="Line 32"/>
          <p:cNvSpPr>
            <a:spLocks noChangeShapeType="1"/>
          </p:cNvSpPr>
          <p:nvPr/>
        </p:nvSpPr>
        <p:spPr bwMode="auto">
          <a:xfrm>
            <a:off x="5679281" y="3813572"/>
            <a:ext cx="0" cy="513159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22559" name="Line 33"/>
          <p:cNvSpPr>
            <a:spLocks noChangeShapeType="1"/>
          </p:cNvSpPr>
          <p:nvPr/>
        </p:nvSpPr>
        <p:spPr bwMode="auto">
          <a:xfrm>
            <a:off x="6111479" y="3543300"/>
            <a:ext cx="0" cy="810816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22560" name="Line 34"/>
          <p:cNvSpPr>
            <a:spLocks noChangeShapeType="1"/>
          </p:cNvSpPr>
          <p:nvPr/>
        </p:nvSpPr>
        <p:spPr bwMode="auto">
          <a:xfrm>
            <a:off x="5949554" y="4354116"/>
            <a:ext cx="32385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22561" name="Line 35"/>
          <p:cNvSpPr>
            <a:spLocks noChangeShapeType="1"/>
          </p:cNvSpPr>
          <p:nvPr/>
        </p:nvSpPr>
        <p:spPr bwMode="auto">
          <a:xfrm>
            <a:off x="5949554" y="4461272"/>
            <a:ext cx="32385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22562" name="Line 36"/>
          <p:cNvSpPr>
            <a:spLocks noChangeShapeType="1"/>
          </p:cNvSpPr>
          <p:nvPr/>
        </p:nvSpPr>
        <p:spPr bwMode="auto">
          <a:xfrm>
            <a:off x="5517356" y="4354116"/>
            <a:ext cx="32385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22563" name="Line 37"/>
          <p:cNvSpPr>
            <a:spLocks noChangeShapeType="1"/>
          </p:cNvSpPr>
          <p:nvPr/>
        </p:nvSpPr>
        <p:spPr bwMode="auto">
          <a:xfrm>
            <a:off x="5517356" y="4462463"/>
            <a:ext cx="32385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22564" name="Line 38"/>
          <p:cNvSpPr>
            <a:spLocks noChangeShapeType="1"/>
          </p:cNvSpPr>
          <p:nvPr/>
        </p:nvSpPr>
        <p:spPr bwMode="auto">
          <a:xfrm>
            <a:off x="5274469" y="4137423"/>
            <a:ext cx="0" cy="21550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22565" name="Line 39"/>
          <p:cNvSpPr>
            <a:spLocks noChangeShapeType="1"/>
          </p:cNvSpPr>
          <p:nvPr/>
        </p:nvSpPr>
        <p:spPr bwMode="auto">
          <a:xfrm>
            <a:off x="5112544" y="4354116"/>
            <a:ext cx="32385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22566" name="Line 40"/>
          <p:cNvSpPr>
            <a:spLocks noChangeShapeType="1"/>
          </p:cNvSpPr>
          <p:nvPr/>
        </p:nvSpPr>
        <p:spPr bwMode="auto">
          <a:xfrm>
            <a:off x="5112544" y="4462463"/>
            <a:ext cx="32385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22567" name="Line 41"/>
          <p:cNvSpPr>
            <a:spLocks noChangeShapeType="1"/>
          </p:cNvSpPr>
          <p:nvPr/>
        </p:nvSpPr>
        <p:spPr bwMode="auto">
          <a:xfrm>
            <a:off x="3843337" y="3543300"/>
            <a:ext cx="270033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22568" name="Line 42"/>
          <p:cNvSpPr>
            <a:spLocks noChangeShapeType="1"/>
          </p:cNvSpPr>
          <p:nvPr/>
        </p:nvSpPr>
        <p:spPr bwMode="auto">
          <a:xfrm>
            <a:off x="3707606" y="3813572"/>
            <a:ext cx="289083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22569" name="Line 43"/>
          <p:cNvSpPr>
            <a:spLocks noChangeShapeType="1"/>
          </p:cNvSpPr>
          <p:nvPr/>
        </p:nvSpPr>
        <p:spPr bwMode="auto">
          <a:xfrm>
            <a:off x="3573066" y="4056460"/>
            <a:ext cx="305157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22570" name="Line 44"/>
          <p:cNvSpPr>
            <a:spLocks noChangeShapeType="1"/>
          </p:cNvSpPr>
          <p:nvPr/>
        </p:nvSpPr>
        <p:spPr bwMode="auto">
          <a:xfrm>
            <a:off x="3707606" y="1221581"/>
            <a:ext cx="0" cy="2591991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22571" name="Line 45"/>
          <p:cNvSpPr>
            <a:spLocks noChangeShapeType="1"/>
          </p:cNvSpPr>
          <p:nvPr/>
        </p:nvSpPr>
        <p:spPr bwMode="auto">
          <a:xfrm>
            <a:off x="3573066" y="1464469"/>
            <a:ext cx="0" cy="2591991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22572" name="Line 46"/>
          <p:cNvSpPr>
            <a:spLocks noChangeShapeType="1"/>
          </p:cNvSpPr>
          <p:nvPr/>
        </p:nvSpPr>
        <p:spPr bwMode="auto">
          <a:xfrm>
            <a:off x="4031457" y="3543300"/>
            <a:ext cx="2512219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22573" name="Line 47"/>
          <p:cNvSpPr>
            <a:spLocks noChangeShapeType="1"/>
          </p:cNvSpPr>
          <p:nvPr/>
        </p:nvSpPr>
        <p:spPr bwMode="auto">
          <a:xfrm>
            <a:off x="5247085" y="1869281"/>
            <a:ext cx="0" cy="406004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22574" name="Line 48"/>
          <p:cNvSpPr>
            <a:spLocks noChangeShapeType="1"/>
          </p:cNvSpPr>
          <p:nvPr/>
        </p:nvSpPr>
        <p:spPr bwMode="auto">
          <a:xfrm>
            <a:off x="5651897" y="1869282"/>
            <a:ext cx="0" cy="540544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22575" name="Line 49"/>
          <p:cNvSpPr>
            <a:spLocks noChangeShapeType="1"/>
          </p:cNvSpPr>
          <p:nvPr/>
        </p:nvSpPr>
        <p:spPr bwMode="auto">
          <a:xfrm>
            <a:off x="6084094" y="1869282"/>
            <a:ext cx="0" cy="540544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22576" name="Line 50"/>
          <p:cNvSpPr>
            <a:spLocks noChangeShapeType="1"/>
          </p:cNvSpPr>
          <p:nvPr/>
        </p:nvSpPr>
        <p:spPr bwMode="auto">
          <a:xfrm>
            <a:off x="5085160" y="2409825"/>
            <a:ext cx="1269206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22577" name="Line 51"/>
          <p:cNvSpPr>
            <a:spLocks noChangeShapeType="1"/>
          </p:cNvSpPr>
          <p:nvPr/>
        </p:nvSpPr>
        <p:spPr bwMode="auto">
          <a:xfrm>
            <a:off x="5274469" y="4462463"/>
            <a:ext cx="0" cy="1619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22578" name="Line 52"/>
          <p:cNvSpPr>
            <a:spLocks noChangeShapeType="1"/>
          </p:cNvSpPr>
          <p:nvPr/>
        </p:nvSpPr>
        <p:spPr bwMode="auto">
          <a:xfrm>
            <a:off x="5679281" y="4462463"/>
            <a:ext cx="0" cy="269081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22579" name="Line 53"/>
          <p:cNvSpPr>
            <a:spLocks noChangeShapeType="1"/>
          </p:cNvSpPr>
          <p:nvPr/>
        </p:nvSpPr>
        <p:spPr bwMode="auto">
          <a:xfrm>
            <a:off x="5057775" y="4731544"/>
            <a:ext cx="1188244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22580" name="Line 54"/>
          <p:cNvSpPr>
            <a:spLocks noChangeShapeType="1"/>
          </p:cNvSpPr>
          <p:nvPr/>
        </p:nvSpPr>
        <p:spPr bwMode="auto">
          <a:xfrm>
            <a:off x="6111479" y="4462463"/>
            <a:ext cx="0" cy="269081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22581" name="Line 55"/>
          <p:cNvSpPr>
            <a:spLocks noChangeShapeType="1"/>
          </p:cNvSpPr>
          <p:nvPr/>
        </p:nvSpPr>
        <p:spPr bwMode="auto">
          <a:xfrm>
            <a:off x="7002066" y="1950244"/>
            <a:ext cx="54769" cy="270272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22582" name="Line 56"/>
          <p:cNvSpPr>
            <a:spLocks noChangeShapeType="1"/>
          </p:cNvSpPr>
          <p:nvPr/>
        </p:nvSpPr>
        <p:spPr bwMode="auto">
          <a:xfrm flipV="1">
            <a:off x="7056835" y="1491853"/>
            <a:ext cx="242888" cy="756047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22583" name="Line 57"/>
          <p:cNvSpPr>
            <a:spLocks noChangeShapeType="1"/>
          </p:cNvSpPr>
          <p:nvPr/>
        </p:nvSpPr>
        <p:spPr bwMode="auto">
          <a:xfrm>
            <a:off x="6731794" y="2382441"/>
            <a:ext cx="297656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22584" name="Line 58"/>
          <p:cNvSpPr>
            <a:spLocks noChangeShapeType="1"/>
          </p:cNvSpPr>
          <p:nvPr/>
        </p:nvSpPr>
        <p:spPr bwMode="auto">
          <a:xfrm>
            <a:off x="5543550" y="2220516"/>
            <a:ext cx="0" cy="675084"/>
          </a:xfrm>
          <a:prstGeom prst="line">
            <a:avLst/>
          </a:prstGeom>
          <a:noFill/>
          <a:ln w="9525">
            <a:solidFill>
              <a:srgbClr val="FF0000"/>
            </a:solidFill>
            <a:prstDash val="dash"/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22585" name="Line 59"/>
          <p:cNvSpPr>
            <a:spLocks noChangeShapeType="1"/>
          </p:cNvSpPr>
          <p:nvPr/>
        </p:nvSpPr>
        <p:spPr bwMode="auto">
          <a:xfrm>
            <a:off x="5543550" y="2895600"/>
            <a:ext cx="1243013" cy="0"/>
          </a:xfrm>
          <a:prstGeom prst="line">
            <a:avLst/>
          </a:prstGeom>
          <a:noFill/>
          <a:ln w="9525">
            <a:solidFill>
              <a:srgbClr val="FF0000"/>
            </a:solidFill>
            <a:prstDash val="dash"/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22586" name="Line 60"/>
          <p:cNvSpPr>
            <a:spLocks noChangeShapeType="1"/>
          </p:cNvSpPr>
          <p:nvPr/>
        </p:nvSpPr>
        <p:spPr bwMode="auto">
          <a:xfrm flipV="1">
            <a:off x="6786562" y="2463403"/>
            <a:ext cx="80963" cy="432197"/>
          </a:xfrm>
          <a:prstGeom prst="line">
            <a:avLst/>
          </a:prstGeom>
          <a:noFill/>
          <a:ln w="9525">
            <a:solidFill>
              <a:srgbClr val="FF0000"/>
            </a:solidFill>
            <a:prstDash val="dash"/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22587" name="Line 61"/>
          <p:cNvSpPr>
            <a:spLocks noChangeShapeType="1"/>
          </p:cNvSpPr>
          <p:nvPr/>
        </p:nvSpPr>
        <p:spPr bwMode="auto">
          <a:xfrm>
            <a:off x="6030516" y="2112169"/>
            <a:ext cx="0" cy="675085"/>
          </a:xfrm>
          <a:prstGeom prst="line">
            <a:avLst/>
          </a:prstGeom>
          <a:noFill/>
          <a:ln w="9525">
            <a:solidFill>
              <a:srgbClr val="FF0000"/>
            </a:solidFill>
            <a:prstDash val="dash"/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22588" name="Line 62"/>
          <p:cNvSpPr>
            <a:spLocks noChangeShapeType="1"/>
          </p:cNvSpPr>
          <p:nvPr/>
        </p:nvSpPr>
        <p:spPr bwMode="auto">
          <a:xfrm>
            <a:off x="6030516" y="2787254"/>
            <a:ext cx="594122" cy="0"/>
          </a:xfrm>
          <a:prstGeom prst="line">
            <a:avLst/>
          </a:prstGeom>
          <a:noFill/>
          <a:ln w="9525">
            <a:solidFill>
              <a:srgbClr val="FF0000"/>
            </a:solidFill>
            <a:prstDash val="dash"/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22589" name="Line 63"/>
          <p:cNvSpPr>
            <a:spLocks noChangeShapeType="1"/>
          </p:cNvSpPr>
          <p:nvPr/>
        </p:nvSpPr>
        <p:spPr bwMode="auto">
          <a:xfrm flipV="1">
            <a:off x="6624637" y="2571750"/>
            <a:ext cx="215504" cy="215504"/>
          </a:xfrm>
          <a:prstGeom prst="line">
            <a:avLst/>
          </a:prstGeom>
          <a:noFill/>
          <a:ln w="9525">
            <a:solidFill>
              <a:srgbClr val="FF0000"/>
            </a:solidFill>
            <a:prstDash val="dash"/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22590" name="Text Box 64"/>
          <p:cNvSpPr txBox="1">
            <a:spLocks noChangeArrowheads="1"/>
          </p:cNvSpPr>
          <p:nvPr/>
        </p:nvSpPr>
        <p:spPr bwMode="auto">
          <a:xfrm>
            <a:off x="4842273" y="925116"/>
            <a:ext cx="459581" cy="2539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defTabSz="685800" eaLnBrk="1" fontAlgn="base" hangingPunct="1">
              <a:spcBef>
                <a:spcPct val="0"/>
              </a:spcBef>
              <a:spcAft>
                <a:spcPct val="0"/>
              </a:spcAft>
              <a:buNone/>
            </a:pPr>
            <a:r>
              <a:rPr lang="cs-CZ" altLang="cs-CZ" sz="1050">
                <a:solidFill>
                  <a:srgbClr val="FF0000"/>
                </a:solidFill>
              </a:rPr>
              <a:t>I</a:t>
            </a:r>
            <a:r>
              <a:rPr lang="cs-CZ" altLang="cs-CZ" sz="1050" baseline="-25000">
                <a:solidFill>
                  <a:srgbClr val="FF0000"/>
                </a:solidFill>
              </a:rPr>
              <a:t>C12</a:t>
            </a:r>
            <a:endParaRPr lang="cs-CZ" altLang="cs-CZ" sz="1050">
              <a:solidFill>
                <a:srgbClr val="FF0000"/>
              </a:solidFill>
            </a:endParaRPr>
          </a:p>
        </p:txBody>
      </p:sp>
      <p:sp>
        <p:nvSpPr>
          <p:cNvPr id="22591" name="Line 65"/>
          <p:cNvSpPr>
            <a:spLocks noChangeShapeType="1"/>
          </p:cNvSpPr>
          <p:nvPr/>
        </p:nvSpPr>
        <p:spPr bwMode="auto">
          <a:xfrm>
            <a:off x="4923235" y="3489722"/>
            <a:ext cx="540544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22592" name="Line 66"/>
          <p:cNvSpPr>
            <a:spLocks noChangeShapeType="1"/>
          </p:cNvSpPr>
          <p:nvPr/>
        </p:nvSpPr>
        <p:spPr bwMode="auto">
          <a:xfrm>
            <a:off x="4868466" y="3759994"/>
            <a:ext cx="594122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22593" name="Text Box 67"/>
          <p:cNvSpPr txBox="1">
            <a:spLocks noChangeArrowheads="1"/>
          </p:cNvSpPr>
          <p:nvPr/>
        </p:nvSpPr>
        <p:spPr bwMode="auto">
          <a:xfrm>
            <a:off x="4976813" y="3219450"/>
            <a:ext cx="459581" cy="2539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defTabSz="685800" eaLnBrk="1" fontAlgn="base" hangingPunct="1">
              <a:spcBef>
                <a:spcPct val="0"/>
              </a:spcBef>
              <a:spcAft>
                <a:spcPct val="0"/>
              </a:spcAft>
              <a:buNone/>
            </a:pPr>
            <a:r>
              <a:rPr lang="cs-CZ" altLang="cs-CZ" sz="1050">
                <a:solidFill>
                  <a:srgbClr val="FF0000"/>
                </a:solidFill>
              </a:rPr>
              <a:t>I</a:t>
            </a:r>
            <a:r>
              <a:rPr lang="cs-CZ" altLang="cs-CZ" sz="1050" baseline="-25000">
                <a:solidFill>
                  <a:srgbClr val="FF0000"/>
                </a:solidFill>
              </a:rPr>
              <a:t>C23</a:t>
            </a:r>
            <a:endParaRPr lang="cs-CZ" altLang="cs-CZ" sz="1050">
              <a:solidFill>
                <a:srgbClr val="FF0000"/>
              </a:solidFill>
            </a:endParaRPr>
          </a:p>
        </p:txBody>
      </p:sp>
      <p:sp>
        <p:nvSpPr>
          <p:cNvPr id="22594" name="Text Box 68"/>
          <p:cNvSpPr txBox="1">
            <a:spLocks noChangeArrowheads="1"/>
          </p:cNvSpPr>
          <p:nvPr/>
        </p:nvSpPr>
        <p:spPr bwMode="auto">
          <a:xfrm>
            <a:off x="5004198" y="3544491"/>
            <a:ext cx="459581" cy="2539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defTabSz="685800" eaLnBrk="1" fontAlgn="base" hangingPunct="1">
              <a:spcBef>
                <a:spcPct val="0"/>
              </a:spcBef>
              <a:spcAft>
                <a:spcPct val="0"/>
              </a:spcAft>
              <a:buNone/>
            </a:pPr>
            <a:r>
              <a:rPr lang="cs-CZ" altLang="cs-CZ" sz="1050">
                <a:solidFill>
                  <a:srgbClr val="FF0000"/>
                </a:solidFill>
              </a:rPr>
              <a:t>I</a:t>
            </a:r>
            <a:r>
              <a:rPr lang="cs-CZ" altLang="cs-CZ" sz="1050" baseline="-25000">
                <a:solidFill>
                  <a:srgbClr val="FF0000"/>
                </a:solidFill>
              </a:rPr>
              <a:t>C22</a:t>
            </a:r>
            <a:endParaRPr lang="cs-CZ" altLang="cs-CZ" sz="1050">
              <a:solidFill>
                <a:srgbClr val="FF0000"/>
              </a:solidFill>
            </a:endParaRPr>
          </a:p>
        </p:txBody>
      </p:sp>
      <p:sp>
        <p:nvSpPr>
          <p:cNvPr id="22595" name="Line 69"/>
          <p:cNvSpPr>
            <a:spLocks noChangeShapeType="1"/>
          </p:cNvSpPr>
          <p:nvPr/>
        </p:nvSpPr>
        <p:spPr bwMode="auto">
          <a:xfrm>
            <a:off x="6867525" y="2571750"/>
            <a:ext cx="0" cy="2214563"/>
          </a:xfrm>
          <a:prstGeom prst="line">
            <a:avLst/>
          </a:prstGeom>
          <a:noFill/>
          <a:ln w="9525">
            <a:solidFill>
              <a:srgbClr val="FF0000"/>
            </a:solidFill>
            <a:prstDash val="dash"/>
            <a:round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22596" name="Line 70"/>
          <p:cNvSpPr>
            <a:spLocks noChangeShapeType="1"/>
          </p:cNvSpPr>
          <p:nvPr/>
        </p:nvSpPr>
        <p:spPr bwMode="auto">
          <a:xfrm flipH="1" flipV="1">
            <a:off x="6111478" y="4731544"/>
            <a:ext cx="756047" cy="54769"/>
          </a:xfrm>
          <a:prstGeom prst="line">
            <a:avLst/>
          </a:prstGeom>
          <a:noFill/>
          <a:ln w="9525">
            <a:solidFill>
              <a:srgbClr val="FF0000"/>
            </a:solidFill>
            <a:prstDash val="dash"/>
            <a:round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22597" name="Line 71"/>
          <p:cNvSpPr>
            <a:spLocks noChangeShapeType="1"/>
          </p:cNvSpPr>
          <p:nvPr/>
        </p:nvSpPr>
        <p:spPr bwMode="auto">
          <a:xfrm>
            <a:off x="6921104" y="2571751"/>
            <a:ext cx="0" cy="2402681"/>
          </a:xfrm>
          <a:prstGeom prst="line">
            <a:avLst/>
          </a:prstGeom>
          <a:noFill/>
          <a:ln w="9525">
            <a:solidFill>
              <a:srgbClr val="FF0000"/>
            </a:solidFill>
            <a:prstDash val="dash"/>
            <a:round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22598" name="Line 72"/>
          <p:cNvSpPr>
            <a:spLocks noChangeShapeType="1"/>
          </p:cNvSpPr>
          <p:nvPr/>
        </p:nvSpPr>
        <p:spPr bwMode="auto">
          <a:xfrm flipH="1" flipV="1">
            <a:off x="5679281" y="4758929"/>
            <a:ext cx="1214438" cy="215503"/>
          </a:xfrm>
          <a:prstGeom prst="line">
            <a:avLst/>
          </a:prstGeom>
          <a:noFill/>
          <a:ln w="9525">
            <a:solidFill>
              <a:srgbClr val="FF0000"/>
            </a:solidFill>
            <a:prstDash val="dash"/>
            <a:round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22599" name="Line 73"/>
          <p:cNvSpPr>
            <a:spLocks noChangeShapeType="1"/>
          </p:cNvSpPr>
          <p:nvPr/>
        </p:nvSpPr>
        <p:spPr bwMode="auto">
          <a:xfrm>
            <a:off x="6867525" y="2463403"/>
            <a:ext cx="26194" cy="108347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22600" name="Line 75"/>
          <p:cNvSpPr>
            <a:spLocks noChangeShapeType="1"/>
          </p:cNvSpPr>
          <p:nvPr/>
        </p:nvSpPr>
        <p:spPr bwMode="auto">
          <a:xfrm flipH="1">
            <a:off x="6759178" y="2571750"/>
            <a:ext cx="108347" cy="323850"/>
          </a:xfrm>
          <a:prstGeom prst="line">
            <a:avLst/>
          </a:prstGeom>
          <a:noFill/>
          <a:ln w="9525">
            <a:solidFill>
              <a:srgbClr val="FF0000"/>
            </a:solidFill>
            <a:prstDash val="dash"/>
            <a:round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22601" name="Line 77"/>
          <p:cNvSpPr>
            <a:spLocks noChangeShapeType="1"/>
          </p:cNvSpPr>
          <p:nvPr/>
        </p:nvSpPr>
        <p:spPr bwMode="auto">
          <a:xfrm>
            <a:off x="4275535" y="1356122"/>
            <a:ext cx="53935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22602" name="Text Box 78"/>
          <p:cNvSpPr txBox="1">
            <a:spLocks noChangeArrowheads="1"/>
          </p:cNvSpPr>
          <p:nvPr/>
        </p:nvSpPr>
        <p:spPr bwMode="auto">
          <a:xfrm>
            <a:off x="5193507" y="978694"/>
            <a:ext cx="459581" cy="2539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defTabSz="685800" eaLnBrk="1" fontAlgn="base" hangingPunct="1">
              <a:spcBef>
                <a:spcPct val="0"/>
              </a:spcBef>
              <a:spcAft>
                <a:spcPct val="0"/>
              </a:spcAft>
              <a:buNone/>
            </a:pPr>
            <a:r>
              <a:rPr lang="cs-CZ" altLang="cs-CZ" sz="1050">
                <a:solidFill>
                  <a:srgbClr val="FF0000"/>
                </a:solidFill>
              </a:rPr>
              <a:t>I</a:t>
            </a:r>
            <a:r>
              <a:rPr lang="cs-CZ" altLang="cs-CZ" sz="1050" baseline="-25000">
                <a:solidFill>
                  <a:srgbClr val="FF0000"/>
                </a:solidFill>
              </a:rPr>
              <a:t>C1</a:t>
            </a:r>
            <a:endParaRPr lang="cs-CZ" altLang="cs-CZ" sz="1050">
              <a:solidFill>
                <a:srgbClr val="FF0000"/>
              </a:solidFill>
            </a:endParaRPr>
          </a:p>
        </p:txBody>
      </p:sp>
      <p:sp>
        <p:nvSpPr>
          <p:cNvPr id="22603" name="Text Box 79"/>
          <p:cNvSpPr txBox="1">
            <a:spLocks noChangeArrowheads="1"/>
          </p:cNvSpPr>
          <p:nvPr/>
        </p:nvSpPr>
        <p:spPr bwMode="auto">
          <a:xfrm>
            <a:off x="5543551" y="3570685"/>
            <a:ext cx="459581" cy="2539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defTabSz="685800" eaLnBrk="1" fontAlgn="base" hangingPunct="1">
              <a:spcBef>
                <a:spcPct val="0"/>
              </a:spcBef>
              <a:spcAft>
                <a:spcPct val="0"/>
              </a:spcAft>
              <a:buNone/>
            </a:pPr>
            <a:r>
              <a:rPr lang="cs-CZ" altLang="cs-CZ" sz="1050">
                <a:solidFill>
                  <a:srgbClr val="FF0000"/>
                </a:solidFill>
              </a:rPr>
              <a:t>I</a:t>
            </a:r>
            <a:r>
              <a:rPr lang="cs-CZ" altLang="cs-CZ" sz="1050" baseline="-25000">
                <a:solidFill>
                  <a:srgbClr val="FF0000"/>
                </a:solidFill>
              </a:rPr>
              <a:t>C2</a:t>
            </a:r>
            <a:endParaRPr lang="cs-CZ" altLang="cs-CZ" sz="1050">
              <a:solidFill>
                <a:srgbClr val="FF0000"/>
              </a:solidFill>
            </a:endParaRPr>
          </a:p>
        </p:txBody>
      </p:sp>
      <p:sp>
        <p:nvSpPr>
          <p:cNvPr id="22604" name="Text Box 80"/>
          <p:cNvSpPr txBox="1">
            <a:spLocks noChangeArrowheads="1"/>
          </p:cNvSpPr>
          <p:nvPr/>
        </p:nvSpPr>
        <p:spPr bwMode="auto">
          <a:xfrm>
            <a:off x="1277541" y="3921919"/>
            <a:ext cx="2403872" cy="11310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defTabSz="685800" eaLnBrk="1" fontAlgn="base" hangingPunct="1">
              <a:spcBef>
                <a:spcPct val="0"/>
              </a:spcBef>
              <a:spcAft>
                <a:spcPct val="0"/>
              </a:spcAft>
              <a:buNone/>
            </a:pPr>
            <a:r>
              <a:rPr lang="cs-CZ" altLang="cs-CZ" sz="1350">
                <a:solidFill>
                  <a:srgbClr val="FF0000"/>
                </a:solidFill>
              </a:rPr>
              <a:t>I</a:t>
            </a:r>
            <a:r>
              <a:rPr lang="cs-CZ" altLang="cs-CZ" sz="1350" baseline="-25000">
                <a:solidFill>
                  <a:srgbClr val="FF0000"/>
                </a:solidFill>
              </a:rPr>
              <a:t>por </a:t>
            </a:r>
            <a:r>
              <a:rPr lang="cs-CZ" altLang="cs-CZ" sz="1350">
                <a:solidFill>
                  <a:srgbClr val="FF0000"/>
                </a:solidFill>
              </a:rPr>
              <a:t>= j(I</a:t>
            </a:r>
            <a:r>
              <a:rPr lang="cs-CZ" altLang="cs-CZ" sz="1350" baseline="-25000">
                <a:solidFill>
                  <a:srgbClr val="FF0000"/>
                </a:solidFill>
              </a:rPr>
              <a:t>C1</a:t>
            </a:r>
            <a:r>
              <a:rPr lang="cs-CZ" altLang="cs-CZ" sz="1350">
                <a:solidFill>
                  <a:srgbClr val="FF0000"/>
                </a:solidFill>
              </a:rPr>
              <a:t> + I</a:t>
            </a:r>
            <a:r>
              <a:rPr lang="cs-CZ" altLang="cs-CZ" sz="1350" baseline="-25000">
                <a:solidFill>
                  <a:srgbClr val="FF0000"/>
                </a:solidFill>
              </a:rPr>
              <a:t>C2</a:t>
            </a:r>
            <a:r>
              <a:rPr lang="cs-CZ" altLang="cs-CZ" sz="1350">
                <a:solidFill>
                  <a:srgbClr val="FF0000"/>
                </a:solidFill>
              </a:rPr>
              <a:t>)</a:t>
            </a:r>
          </a:p>
          <a:p>
            <a:pPr defTabSz="685800" eaLnBrk="1" fontAlgn="base" hangingPunct="1">
              <a:spcBef>
                <a:spcPct val="0"/>
              </a:spcBef>
              <a:spcAft>
                <a:spcPct val="0"/>
              </a:spcAft>
              <a:buNone/>
            </a:pPr>
            <a:endParaRPr lang="cs-CZ" altLang="cs-CZ" sz="1350">
              <a:solidFill>
                <a:srgbClr val="FF0000"/>
              </a:solidFill>
            </a:endParaRPr>
          </a:p>
          <a:p>
            <a:pPr defTabSz="685800" eaLnBrk="1" fontAlgn="base" hangingPunct="1">
              <a:spcBef>
                <a:spcPct val="0"/>
              </a:spcBef>
              <a:spcAft>
                <a:spcPct val="0"/>
              </a:spcAft>
              <a:buNone/>
            </a:pPr>
            <a:r>
              <a:rPr lang="cs-CZ" altLang="cs-CZ" sz="1350">
                <a:solidFill>
                  <a:srgbClr val="FF0000"/>
                </a:solidFill>
              </a:rPr>
              <a:t>Místem poruchy teče   </a:t>
            </a:r>
          </a:p>
          <a:p>
            <a:pPr defTabSz="685800" eaLnBrk="1" fontAlgn="base" hangingPunct="1">
              <a:spcBef>
                <a:spcPct val="0"/>
              </a:spcBef>
              <a:spcAft>
                <a:spcPct val="0"/>
              </a:spcAft>
              <a:buNone/>
            </a:pPr>
            <a:r>
              <a:rPr lang="cs-CZ" altLang="cs-CZ" sz="1350">
                <a:solidFill>
                  <a:srgbClr val="FF0000"/>
                </a:solidFill>
              </a:rPr>
              <a:t>kapacitní proud celé 100 A oblasti, porucha nezhasne!!!!</a:t>
            </a:r>
          </a:p>
        </p:txBody>
      </p:sp>
      <p:sp>
        <p:nvSpPr>
          <p:cNvPr id="22605" name="Line 81"/>
          <p:cNvSpPr>
            <a:spLocks noChangeShapeType="1"/>
          </p:cNvSpPr>
          <p:nvPr/>
        </p:nvSpPr>
        <p:spPr bwMode="auto">
          <a:xfrm>
            <a:off x="7380685" y="2031206"/>
            <a:ext cx="0" cy="406004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22606" name="Text Box 82"/>
          <p:cNvSpPr txBox="1">
            <a:spLocks noChangeArrowheads="1"/>
          </p:cNvSpPr>
          <p:nvPr/>
        </p:nvSpPr>
        <p:spPr bwMode="auto">
          <a:xfrm>
            <a:off x="7380685" y="2085975"/>
            <a:ext cx="482824" cy="3000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defTabSz="685800" eaLnBrk="1" fontAlgn="base" hangingPunct="1">
              <a:spcBef>
                <a:spcPct val="0"/>
              </a:spcBef>
              <a:spcAft>
                <a:spcPct val="0"/>
              </a:spcAft>
              <a:buNone/>
            </a:pPr>
            <a:r>
              <a:rPr lang="cs-CZ" altLang="cs-CZ" sz="1350">
                <a:solidFill>
                  <a:srgbClr val="FF0000"/>
                </a:solidFill>
              </a:rPr>
              <a:t>Ipor</a:t>
            </a:r>
          </a:p>
        </p:txBody>
      </p:sp>
      <p:sp>
        <p:nvSpPr>
          <p:cNvPr id="22607" name="Oval 84"/>
          <p:cNvSpPr>
            <a:spLocks noChangeArrowheads="1"/>
          </p:cNvSpPr>
          <p:nvPr/>
        </p:nvSpPr>
        <p:spPr bwMode="auto">
          <a:xfrm>
            <a:off x="4139804" y="546497"/>
            <a:ext cx="297656" cy="1160859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defTabSz="685800" eaLnBrk="1" fontAlgn="base" hangingPunct="1">
              <a:spcBef>
                <a:spcPct val="0"/>
              </a:spcBef>
              <a:spcAft>
                <a:spcPct val="0"/>
              </a:spcAft>
              <a:buNone/>
            </a:pPr>
            <a:endParaRPr lang="cs-CZ" altLang="cs-CZ" sz="1350">
              <a:solidFill>
                <a:srgbClr val="000000"/>
              </a:solidFill>
            </a:endParaRPr>
          </a:p>
        </p:txBody>
      </p:sp>
      <p:sp>
        <p:nvSpPr>
          <p:cNvPr id="22608" name="Text Box 85"/>
          <p:cNvSpPr txBox="1">
            <a:spLocks noChangeArrowheads="1"/>
          </p:cNvSpPr>
          <p:nvPr/>
        </p:nvSpPr>
        <p:spPr bwMode="auto">
          <a:xfrm>
            <a:off x="3950494" y="1734741"/>
            <a:ext cx="1081088" cy="553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defTabSz="685800" eaLnBrk="1" fontAlgn="base" hangingPunct="1">
              <a:spcBef>
                <a:spcPct val="0"/>
              </a:spcBef>
              <a:spcAft>
                <a:spcPct val="0"/>
              </a:spcAft>
              <a:buNone/>
            </a:pPr>
            <a:r>
              <a:rPr lang="cs-CZ" altLang="cs-CZ" sz="750">
                <a:solidFill>
                  <a:srgbClr val="000000"/>
                </a:solidFill>
              </a:rPr>
              <a:t>I</a:t>
            </a:r>
            <a:r>
              <a:rPr lang="cs-CZ" altLang="cs-CZ" sz="750" baseline="-25000">
                <a:solidFill>
                  <a:srgbClr val="000000"/>
                </a:solidFill>
              </a:rPr>
              <a:t>SUM </a:t>
            </a:r>
            <a:r>
              <a:rPr lang="cs-CZ" altLang="cs-CZ" sz="750">
                <a:solidFill>
                  <a:srgbClr val="000000"/>
                </a:solidFill>
              </a:rPr>
              <a:t>=   jI</a:t>
            </a:r>
            <a:r>
              <a:rPr lang="cs-CZ" altLang="cs-CZ" sz="750" baseline="-25000">
                <a:solidFill>
                  <a:srgbClr val="000000"/>
                </a:solidFill>
              </a:rPr>
              <a:t>C2</a:t>
            </a:r>
          </a:p>
          <a:p>
            <a:pPr defTabSz="685800" eaLnBrk="1" fontAlgn="base" hangingPunct="1">
              <a:spcBef>
                <a:spcPct val="0"/>
              </a:spcBef>
              <a:spcAft>
                <a:spcPct val="0"/>
              </a:spcAft>
              <a:buNone/>
            </a:pPr>
            <a:endParaRPr lang="cs-CZ" altLang="cs-CZ" sz="750" baseline="-25000">
              <a:solidFill>
                <a:srgbClr val="000000"/>
              </a:solidFill>
            </a:endParaRPr>
          </a:p>
          <a:p>
            <a:pPr defTabSz="685800" eaLnBrk="1" fontAlgn="base" hangingPunct="1">
              <a:spcBef>
                <a:spcPct val="0"/>
              </a:spcBef>
              <a:spcAft>
                <a:spcPct val="0"/>
              </a:spcAft>
              <a:buNone/>
            </a:pPr>
            <a:endParaRPr lang="cs-CZ" altLang="cs-CZ" sz="750" baseline="-25000">
              <a:solidFill>
                <a:srgbClr val="000000"/>
              </a:solidFill>
            </a:endParaRPr>
          </a:p>
          <a:p>
            <a:pPr defTabSz="685800" eaLnBrk="1" fontAlgn="base" hangingPunct="1">
              <a:spcBef>
                <a:spcPct val="0"/>
              </a:spcBef>
              <a:spcAft>
                <a:spcPct val="0"/>
              </a:spcAft>
              <a:buNone/>
            </a:pPr>
            <a:r>
              <a:rPr lang="cs-CZ" altLang="cs-CZ" sz="750">
                <a:solidFill>
                  <a:srgbClr val="000000"/>
                </a:solidFill>
              </a:rPr>
              <a:t> </a:t>
            </a:r>
            <a:endParaRPr lang="cs-CZ" altLang="cs-CZ" sz="750" baseline="-25000">
              <a:solidFill>
                <a:srgbClr val="000000"/>
              </a:solidFill>
            </a:endParaRPr>
          </a:p>
          <a:p>
            <a:pPr defTabSz="685800" eaLnBrk="1" fontAlgn="base" hangingPunct="1">
              <a:spcBef>
                <a:spcPct val="0"/>
              </a:spcBef>
              <a:spcAft>
                <a:spcPct val="0"/>
              </a:spcAft>
              <a:buNone/>
            </a:pPr>
            <a:endParaRPr lang="cs-CZ" altLang="cs-CZ" sz="750" baseline="-25000">
              <a:solidFill>
                <a:srgbClr val="000000"/>
              </a:solidFill>
            </a:endParaRPr>
          </a:p>
        </p:txBody>
      </p:sp>
      <p:sp>
        <p:nvSpPr>
          <p:cNvPr id="22609" name="Oval 86"/>
          <p:cNvSpPr>
            <a:spLocks noChangeArrowheads="1"/>
          </p:cNvSpPr>
          <p:nvPr/>
        </p:nvSpPr>
        <p:spPr bwMode="auto">
          <a:xfrm>
            <a:off x="4423173" y="3408760"/>
            <a:ext cx="297656" cy="1160859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defTabSz="685800" eaLnBrk="1" fontAlgn="base" hangingPunct="1">
              <a:spcBef>
                <a:spcPct val="0"/>
              </a:spcBef>
              <a:spcAft>
                <a:spcPct val="0"/>
              </a:spcAft>
              <a:buNone/>
            </a:pPr>
            <a:endParaRPr lang="cs-CZ" altLang="cs-CZ" sz="1350">
              <a:solidFill>
                <a:srgbClr val="000000"/>
              </a:solidFill>
            </a:endParaRPr>
          </a:p>
        </p:txBody>
      </p:sp>
      <p:sp>
        <p:nvSpPr>
          <p:cNvPr id="22610" name="Text Box 87"/>
          <p:cNvSpPr txBox="1">
            <a:spLocks noChangeArrowheads="1"/>
          </p:cNvSpPr>
          <p:nvPr/>
        </p:nvSpPr>
        <p:spPr bwMode="auto">
          <a:xfrm>
            <a:off x="4382692" y="4597003"/>
            <a:ext cx="621506" cy="553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defTabSz="685800" eaLnBrk="1" fontAlgn="base" hangingPunct="1">
              <a:spcBef>
                <a:spcPct val="0"/>
              </a:spcBef>
              <a:spcAft>
                <a:spcPct val="0"/>
              </a:spcAft>
              <a:buNone/>
            </a:pPr>
            <a:r>
              <a:rPr lang="cs-CZ" altLang="cs-CZ" sz="750">
                <a:solidFill>
                  <a:srgbClr val="000000"/>
                </a:solidFill>
              </a:rPr>
              <a:t>I</a:t>
            </a:r>
            <a:r>
              <a:rPr lang="cs-CZ" altLang="cs-CZ" sz="750" baseline="-25000">
                <a:solidFill>
                  <a:srgbClr val="000000"/>
                </a:solidFill>
              </a:rPr>
              <a:t>SUM </a:t>
            </a:r>
            <a:r>
              <a:rPr lang="cs-CZ" altLang="cs-CZ" sz="750">
                <a:solidFill>
                  <a:srgbClr val="000000"/>
                </a:solidFill>
              </a:rPr>
              <a:t>=   jI</a:t>
            </a:r>
            <a:r>
              <a:rPr lang="cs-CZ" altLang="cs-CZ" sz="750" baseline="-25000">
                <a:solidFill>
                  <a:srgbClr val="000000"/>
                </a:solidFill>
              </a:rPr>
              <a:t>C2</a:t>
            </a:r>
          </a:p>
          <a:p>
            <a:pPr defTabSz="685800" eaLnBrk="1" fontAlgn="base" hangingPunct="1">
              <a:spcBef>
                <a:spcPct val="0"/>
              </a:spcBef>
              <a:spcAft>
                <a:spcPct val="0"/>
              </a:spcAft>
              <a:buNone/>
            </a:pPr>
            <a:endParaRPr lang="cs-CZ" altLang="cs-CZ" sz="750" baseline="-25000">
              <a:solidFill>
                <a:srgbClr val="000000"/>
              </a:solidFill>
            </a:endParaRPr>
          </a:p>
          <a:p>
            <a:pPr defTabSz="685800" eaLnBrk="1" fontAlgn="base" hangingPunct="1">
              <a:spcBef>
                <a:spcPct val="0"/>
              </a:spcBef>
              <a:spcAft>
                <a:spcPct val="0"/>
              </a:spcAft>
              <a:buNone/>
            </a:pPr>
            <a:endParaRPr lang="cs-CZ" altLang="cs-CZ" sz="750" baseline="-25000">
              <a:solidFill>
                <a:srgbClr val="000000"/>
              </a:solidFill>
            </a:endParaRPr>
          </a:p>
          <a:p>
            <a:pPr defTabSz="685800" eaLnBrk="1" fontAlgn="base" hangingPunct="1">
              <a:spcBef>
                <a:spcPct val="0"/>
              </a:spcBef>
              <a:spcAft>
                <a:spcPct val="0"/>
              </a:spcAft>
              <a:buNone/>
            </a:pPr>
            <a:endParaRPr lang="cs-CZ" altLang="cs-CZ" sz="750" baseline="-25000">
              <a:solidFill>
                <a:srgbClr val="000000"/>
              </a:solidFill>
            </a:endParaRPr>
          </a:p>
        </p:txBody>
      </p:sp>
      <p:sp>
        <p:nvSpPr>
          <p:cNvPr id="22611" name="Line 88"/>
          <p:cNvSpPr>
            <a:spLocks noChangeShapeType="1"/>
          </p:cNvSpPr>
          <p:nvPr/>
        </p:nvSpPr>
        <p:spPr bwMode="auto">
          <a:xfrm>
            <a:off x="1628776" y="3651647"/>
            <a:ext cx="43219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22612" name="Text Box 89"/>
          <p:cNvSpPr txBox="1">
            <a:spLocks noChangeArrowheads="1"/>
          </p:cNvSpPr>
          <p:nvPr/>
        </p:nvSpPr>
        <p:spPr bwMode="auto">
          <a:xfrm>
            <a:off x="1925241" y="2296716"/>
            <a:ext cx="309700" cy="3000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defTabSz="685800" eaLnBrk="1" fontAlgn="base" hangingPunct="1">
              <a:spcBef>
                <a:spcPct val="0"/>
              </a:spcBef>
              <a:spcAft>
                <a:spcPct val="0"/>
              </a:spcAft>
              <a:buNone/>
            </a:pPr>
            <a:r>
              <a:rPr lang="cs-CZ" altLang="cs-CZ" sz="1350">
                <a:solidFill>
                  <a:srgbClr val="000000"/>
                </a:solidFill>
              </a:rPr>
              <a:t>R</a:t>
            </a:r>
          </a:p>
        </p:txBody>
      </p:sp>
      <p:sp>
        <p:nvSpPr>
          <p:cNvPr id="22613" name="Line 90"/>
          <p:cNvSpPr>
            <a:spLocks noChangeShapeType="1"/>
          </p:cNvSpPr>
          <p:nvPr/>
        </p:nvSpPr>
        <p:spPr bwMode="auto">
          <a:xfrm flipV="1">
            <a:off x="1709738" y="1681163"/>
            <a:ext cx="351235" cy="107156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22614" name="Line 91"/>
          <p:cNvSpPr>
            <a:spLocks noChangeShapeType="1"/>
          </p:cNvSpPr>
          <p:nvPr/>
        </p:nvSpPr>
        <p:spPr bwMode="auto">
          <a:xfrm>
            <a:off x="1682354" y="1600200"/>
            <a:ext cx="459581" cy="296466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22615" name="Text Box 92"/>
          <p:cNvSpPr txBox="1">
            <a:spLocks noChangeArrowheads="1"/>
          </p:cNvSpPr>
          <p:nvPr/>
        </p:nvSpPr>
        <p:spPr bwMode="auto">
          <a:xfrm>
            <a:off x="2250281" y="1869282"/>
            <a:ext cx="1052513" cy="18697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defTabSz="685800" eaLnBrk="1" fontAlgn="base" hangingPunct="1">
              <a:spcBef>
                <a:spcPct val="0"/>
              </a:spcBef>
              <a:spcAft>
                <a:spcPct val="0"/>
              </a:spcAft>
              <a:buNone/>
            </a:pPr>
            <a:r>
              <a:rPr lang="cs-CZ" altLang="cs-CZ" sz="900">
                <a:solidFill>
                  <a:srgbClr val="FF0000"/>
                </a:solidFill>
              </a:rPr>
              <a:t>Vznikne např. </a:t>
            </a:r>
          </a:p>
          <a:p>
            <a:pPr defTabSz="685800" eaLnBrk="1" fontAlgn="base" hangingPunct="1">
              <a:spcBef>
                <a:spcPct val="0"/>
              </a:spcBef>
              <a:spcAft>
                <a:spcPct val="0"/>
              </a:spcAft>
              <a:buNone/>
            </a:pPr>
            <a:r>
              <a:rPr lang="cs-CZ" altLang="cs-CZ" sz="900">
                <a:solidFill>
                  <a:srgbClr val="FF0000"/>
                </a:solidFill>
              </a:rPr>
              <a:t>odpojením odporu nebo tlumivky.</a:t>
            </a:r>
          </a:p>
          <a:p>
            <a:pPr defTabSz="685800" eaLnBrk="1" fontAlgn="base" hangingPunct="1">
              <a:spcBef>
                <a:spcPct val="0"/>
              </a:spcBef>
              <a:spcAft>
                <a:spcPct val="0"/>
              </a:spcAft>
              <a:buNone/>
            </a:pPr>
            <a:r>
              <a:rPr lang="cs-CZ" altLang="cs-CZ" sz="900">
                <a:solidFill>
                  <a:srgbClr val="FF0000"/>
                </a:solidFill>
              </a:rPr>
              <a:t>Dle normy lze </a:t>
            </a:r>
          </a:p>
          <a:p>
            <a:pPr defTabSz="685800" eaLnBrk="1" fontAlgn="base" hangingPunct="1">
              <a:spcBef>
                <a:spcPct val="0"/>
              </a:spcBef>
              <a:spcAft>
                <a:spcPct val="0"/>
              </a:spcAft>
              <a:buNone/>
            </a:pPr>
            <a:r>
              <a:rPr lang="cs-CZ" altLang="cs-CZ" sz="900">
                <a:solidFill>
                  <a:srgbClr val="FF0000"/>
                </a:solidFill>
              </a:rPr>
              <a:t>provozovat do</a:t>
            </a:r>
          </a:p>
          <a:p>
            <a:pPr defTabSz="685800" eaLnBrk="1" fontAlgn="base" hangingPunct="1">
              <a:spcBef>
                <a:spcPct val="0"/>
              </a:spcBef>
              <a:spcAft>
                <a:spcPct val="0"/>
              </a:spcAft>
              <a:buNone/>
            </a:pPr>
            <a:r>
              <a:rPr lang="cs-CZ" altLang="cs-CZ" sz="900">
                <a:solidFill>
                  <a:srgbClr val="FF0000"/>
                </a:solidFill>
              </a:rPr>
              <a:t> 10 – 20 A I</a:t>
            </a:r>
            <a:r>
              <a:rPr lang="cs-CZ" altLang="cs-CZ" sz="900" baseline="-25000">
                <a:solidFill>
                  <a:srgbClr val="FF0000"/>
                </a:solidFill>
              </a:rPr>
              <a:t>C</a:t>
            </a:r>
            <a:r>
              <a:rPr lang="cs-CZ" altLang="cs-CZ" sz="1350">
                <a:solidFill>
                  <a:srgbClr val="000000"/>
                </a:solidFill>
              </a:rPr>
              <a:t>,</a:t>
            </a:r>
          </a:p>
          <a:p>
            <a:pPr defTabSz="685800" eaLnBrk="1" fontAlgn="base" hangingPunct="1">
              <a:spcBef>
                <a:spcPct val="0"/>
              </a:spcBef>
              <a:spcAft>
                <a:spcPct val="0"/>
              </a:spcAft>
              <a:buNone/>
            </a:pPr>
            <a:r>
              <a:rPr lang="cs-CZ" altLang="cs-CZ" sz="1200" b="1">
                <a:solidFill>
                  <a:srgbClr val="FF0000"/>
                </a:solidFill>
              </a:rPr>
              <a:t>Pro naše sítě okolo 100 A a více nelze!!!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altLang="cs-CZ" sz="3000" dirty="0">
                <a:solidFill>
                  <a:srgbClr val="FF0000"/>
                </a:solidFill>
              </a:rPr>
              <a:t>Ochranné funkce používané v sítích VN EG.D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977705"/>
            <a:ext cx="7546769" cy="450166"/>
          </a:xfrm>
        </p:spPr>
        <p:txBody>
          <a:bodyPr/>
          <a:lstStyle/>
          <a:p>
            <a:pPr marL="0" indent="0" algn="ctr" eaLnBrk="1" hangingPunct="1">
              <a:buNone/>
            </a:pPr>
            <a:r>
              <a:rPr lang="cs-CZ" altLang="cs-CZ" sz="1500" dirty="0">
                <a:solidFill>
                  <a:srgbClr val="0000FF"/>
                </a:solidFill>
              </a:rPr>
              <a:t>Směrová nadproudová ochrana fázová  67</a:t>
            </a:r>
          </a:p>
          <a:p>
            <a:pPr marL="0" indent="0" eaLnBrk="1" hangingPunct="1">
              <a:buNone/>
            </a:pPr>
            <a:endParaRPr lang="cs-CZ" altLang="cs-CZ" sz="1500" dirty="0">
              <a:solidFill>
                <a:srgbClr val="0000FF"/>
              </a:solidFill>
            </a:endParaRPr>
          </a:p>
        </p:txBody>
      </p:sp>
      <p:pic>
        <p:nvPicPr>
          <p:cNvPr id="3" name="Obrázek 2">
            <a:extLst>
              <a:ext uri="{FF2B5EF4-FFF2-40B4-BE49-F238E27FC236}">
                <a16:creationId xmlns:a16="http://schemas.microsoft.com/office/drawing/2014/main" id="{F2FB52B9-FEDB-4CA4-B73E-6B992912537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861" y="1594045"/>
            <a:ext cx="3743450" cy="2571750"/>
          </a:xfrm>
          <a:prstGeom prst="rect">
            <a:avLst/>
          </a:prstGeom>
        </p:spPr>
      </p:pic>
      <p:sp>
        <p:nvSpPr>
          <p:cNvPr id="6" name="Rectangle 3">
            <a:extLst>
              <a:ext uri="{FF2B5EF4-FFF2-40B4-BE49-F238E27FC236}">
                <a16:creationId xmlns:a16="http://schemas.microsoft.com/office/drawing/2014/main" id="{87D06BC6-7284-498F-90E2-17C27EB4621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0" y="1987940"/>
            <a:ext cx="4114800" cy="2571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57175" indent="-257175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57213" indent="-214313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100">
                <a:solidFill>
                  <a:schemeClr val="tx1"/>
                </a:solidFill>
                <a:latin typeface="+mn-lt"/>
              </a:defRPr>
            </a:lvl2pPr>
            <a:lvl3pPr marL="857250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800">
                <a:solidFill>
                  <a:schemeClr val="tx1"/>
                </a:solidFill>
                <a:latin typeface="+mn-lt"/>
              </a:defRPr>
            </a:lvl3pPr>
            <a:lvl4pPr marL="1200150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500">
                <a:solidFill>
                  <a:schemeClr val="tx1"/>
                </a:solidFill>
                <a:latin typeface="+mn-lt"/>
              </a:defRPr>
            </a:lvl4pPr>
            <a:lvl5pPr marL="1543050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500">
                <a:solidFill>
                  <a:schemeClr val="tx1"/>
                </a:solidFill>
                <a:latin typeface="+mn-lt"/>
              </a:defRPr>
            </a:lvl5pPr>
            <a:lvl6pPr marL="1885950" indent="-17145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500">
                <a:solidFill>
                  <a:schemeClr val="tx1"/>
                </a:solidFill>
                <a:latin typeface="+mn-lt"/>
              </a:defRPr>
            </a:lvl6pPr>
            <a:lvl7pPr marL="2228850" indent="-17145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500">
                <a:solidFill>
                  <a:schemeClr val="tx1"/>
                </a:solidFill>
                <a:latin typeface="+mn-lt"/>
              </a:defRPr>
            </a:lvl7pPr>
            <a:lvl8pPr marL="2571750" indent="-17145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500">
                <a:solidFill>
                  <a:schemeClr val="tx1"/>
                </a:solidFill>
                <a:latin typeface="+mn-lt"/>
              </a:defRPr>
            </a:lvl8pPr>
            <a:lvl9pPr marL="2914650" indent="-17145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5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ctr" eaLnBrk="1" hangingPunct="1">
              <a:buFontTx/>
              <a:buNone/>
            </a:pPr>
            <a:r>
              <a:rPr lang="cs-CZ" altLang="cs-CZ" sz="1500" kern="0" dirty="0">
                <a:solidFill>
                  <a:srgbClr val="0000FF"/>
                </a:solidFill>
              </a:rPr>
              <a:t>Parametry které musí jít uživatelsky definovat:</a:t>
            </a:r>
          </a:p>
          <a:p>
            <a:pPr marL="0" indent="0" eaLnBrk="1" hangingPunct="1">
              <a:buNone/>
            </a:pPr>
            <a:r>
              <a:rPr lang="cs-CZ" altLang="cs-CZ" sz="1500" kern="0" dirty="0" err="1">
                <a:solidFill>
                  <a:srgbClr val="0000FF"/>
                </a:solidFill>
                <a:latin typeface="GreekC" panose="00000400000000000000" pitchFamily="2" charset="0"/>
                <a:cs typeface="GreekC" panose="00000400000000000000" pitchFamily="2" charset="0"/>
              </a:rPr>
              <a:t>F</a:t>
            </a:r>
            <a:r>
              <a:rPr lang="cs-CZ" altLang="cs-CZ" sz="1500" kern="0" dirty="0" err="1">
                <a:solidFill>
                  <a:srgbClr val="0000FF"/>
                </a:solidFill>
                <a:cs typeface="GreekC" panose="00000400000000000000" pitchFamily="2" charset="0"/>
              </a:rPr>
              <a:t>rot</a:t>
            </a:r>
            <a:r>
              <a:rPr lang="cs-CZ" altLang="cs-CZ" sz="1500" kern="0" dirty="0">
                <a:solidFill>
                  <a:srgbClr val="0000FF"/>
                </a:solidFill>
                <a:cs typeface="GreekC" panose="00000400000000000000" pitchFamily="2" charset="0"/>
              </a:rPr>
              <a:t>  úhel natočení rozsah +/-180̊</a:t>
            </a:r>
          </a:p>
          <a:p>
            <a:pPr marL="0" indent="0" eaLnBrk="1" hangingPunct="1">
              <a:buNone/>
            </a:pPr>
            <a:r>
              <a:rPr lang="cs-CZ" altLang="cs-CZ" sz="1500" kern="0" dirty="0">
                <a:solidFill>
                  <a:srgbClr val="0000FF"/>
                </a:solidFill>
                <a:cs typeface="GreekC" panose="00000400000000000000" pitchFamily="2" charset="0"/>
              </a:rPr>
              <a:t>Musí mít minimálně dva stupně I</a:t>
            </a:r>
            <a:r>
              <a:rPr lang="en-US" altLang="cs-CZ" sz="1500" kern="0" dirty="0">
                <a:solidFill>
                  <a:srgbClr val="0000FF"/>
                </a:solidFill>
                <a:cs typeface="GreekC" panose="00000400000000000000" pitchFamily="2" charset="0"/>
              </a:rPr>
              <a:t>&gt; a I&gt;&gt;</a:t>
            </a:r>
            <a:r>
              <a:rPr lang="cs-CZ" altLang="cs-CZ" sz="1500" kern="0" dirty="0">
                <a:solidFill>
                  <a:srgbClr val="0000FF"/>
                </a:solidFill>
                <a:cs typeface="GreekC" panose="00000400000000000000" pitchFamily="2" charset="0"/>
              </a:rPr>
              <a:t>.</a:t>
            </a:r>
            <a:endParaRPr lang="en-US" altLang="cs-CZ" sz="1500" kern="0" dirty="0">
              <a:solidFill>
                <a:srgbClr val="0000FF"/>
              </a:solidFill>
              <a:cs typeface="GreekC" panose="00000400000000000000" pitchFamily="2" charset="0"/>
            </a:endParaRPr>
          </a:p>
          <a:p>
            <a:pPr marL="0" indent="0" eaLnBrk="1" hangingPunct="1">
              <a:buNone/>
            </a:pPr>
            <a:r>
              <a:rPr lang="en-US" altLang="cs-CZ" sz="1500" kern="0" dirty="0">
                <a:solidFill>
                  <a:srgbClr val="0000FF"/>
                </a:solidFill>
                <a:cs typeface="GreekC" panose="00000400000000000000" pitchFamily="2" charset="0"/>
              </a:rPr>
              <a:t>P</a:t>
            </a:r>
            <a:r>
              <a:rPr lang="cs-CZ" altLang="cs-CZ" sz="1500" kern="0" dirty="0">
                <a:solidFill>
                  <a:srgbClr val="0000FF"/>
                </a:solidFill>
                <a:cs typeface="GreekC" panose="00000400000000000000" pitchFamily="2" charset="0"/>
              </a:rPr>
              <a:t>ř</a:t>
            </a:r>
            <a:r>
              <a:rPr lang="en-US" altLang="cs-CZ" sz="1500" kern="0" dirty="0" err="1">
                <a:solidFill>
                  <a:srgbClr val="0000FF"/>
                </a:solidFill>
                <a:cs typeface="GreekC" panose="00000400000000000000" pitchFamily="2" charset="0"/>
              </a:rPr>
              <a:t>i</a:t>
            </a:r>
            <a:r>
              <a:rPr lang="en-US" altLang="cs-CZ" sz="1500" kern="0" dirty="0">
                <a:solidFill>
                  <a:srgbClr val="0000FF"/>
                </a:solidFill>
                <a:cs typeface="GreekC" panose="00000400000000000000" pitchFamily="2" charset="0"/>
              </a:rPr>
              <a:t> </a:t>
            </a:r>
            <a:r>
              <a:rPr lang="en-US" altLang="cs-CZ" sz="1500" kern="0" dirty="0" err="1">
                <a:solidFill>
                  <a:srgbClr val="0000FF"/>
                </a:solidFill>
                <a:cs typeface="GreekC" panose="00000400000000000000" pitchFamily="2" charset="0"/>
              </a:rPr>
              <a:t>aktivn</a:t>
            </a:r>
            <a:r>
              <a:rPr lang="cs-CZ" altLang="cs-CZ" sz="1500" kern="0" dirty="0">
                <a:solidFill>
                  <a:srgbClr val="0000FF"/>
                </a:solidFill>
                <a:cs typeface="GreekC" panose="00000400000000000000" pitchFamily="2" charset="0"/>
              </a:rPr>
              <a:t>í</a:t>
            </a:r>
            <a:r>
              <a:rPr lang="en-US" altLang="cs-CZ" sz="1500" kern="0" dirty="0">
                <a:solidFill>
                  <a:srgbClr val="0000FF"/>
                </a:solidFill>
                <a:cs typeface="GreekC" panose="00000400000000000000" pitchFamily="2" charset="0"/>
              </a:rPr>
              <a:t> </a:t>
            </a:r>
            <a:r>
              <a:rPr lang="en-US" altLang="cs-CZ" sz="1500" kern="0" dirty="0" err="1">
                <a:solidFill>
                  <a:srgbClr val="0000FF"/>
                </a:solidFill>
                <a:cs typeface="GreekC" panose="00000400000000000000" pitchFamily="2" charset="0"/>
              </a:rPr>
              <a:t>funkci</a:t>
            </a:r>
            <a:r>
              <a:rPr lang="en-US" altLang="cs-CZ" sz="1500" kern="0" dirty="0">
                <a:solidFill>
                  <a:srgbClr val="0000FF"/>
                </a:solidFill>
                <a:cs typeface="GreekC" panose="00000400000000000000" pitchFamily="2" charset="0"/>
              </a:rPr>
              <a:t> O</a:t>
            </a:r>
            <a:r>
              <a:rPr lang="cs-CZ" altLang="cs-CZ" sz="1500" kern="0" dirty="0">
                <a:solidFill>
                  <a:srgbClr val="0000FF"/>
                </a:solidFill>
                <a:cs typeface="GreekC" panose="00000400000000000000" pitchFamily="2" charset="0"/>
              </a:rPr>
              <a:t>Z</a:t>
            </a:r>
            <a:r>
              <a:rPr lang="en-US" altLang="cs-CZ" sz="1500" kern="0" dirty="0">
                <a:solidFill>
                  <a:srgbClr val="0000FF"/>
                </a:solidFill>
                <a:cs typeface="GreekC" panose="00000400000000000000" pitchFamily="2" charset="0"/>
              </a:rPr>
              <a:t> </a:t>
            </a:r>
            <a:r>
              <a:rPr lang="en-US" altLang="cs-CZ" sz="1500" kern="0" dirty="0" err="1">
                <a:solidFill>
                  <a:srgbClr val="0000FF"/>
                </a:solidFill>
                <a:cs typeface="GreekC" panose="00000400000000000000" pitchFamily="2" charset="0"/>
              </a:rPr>
              <a:t>mus</a:t>
            </a:r>
            <a:r>
              <a:rPr lang="cs-CZ" altLang="cs-CZ" sz="1500" kern="0" dirty="0">
                <a:solidFill>
                  <a:srgbClr val="0000FF"/>
                </a:solidFill>
                <a:cs typeface="GreekC" panose="00000400000000000000" pitchFamily="2" charset="0"/>
              </a:rPr>
              <a:t>í</a:t>
            </a:r>
            <a:r>
              <a:rPr lang="en-US" altLang="cs-CZ" sz="1500" kern="0" dirty="0">
                <a:solidFill>
                  <a:srgbClr val="0000FF"/>
                </a:solidFill>
                <a:cs typeface="GreekC" panose="00000400000000000000" pitchFamily="2" charset="0"/>
              </a:rPr>
              <a:t> j</a:t>
            </a:r>
            <a:r>
              <a:rPr lang="cs-CZ" altLang="cs-CZ" sz="1500" kern="0" dirty="0">
                <a:solidFill>
                  <a:srgbClr val="0000FF"/>
                </a:solidFill>
                <a:cs typeface="GreekC" panose="00000400000000000000" pitchFamily="2" charset="0"/>
              </a:rPr>
              <a:t>í</a:t>
            </a:r>
            <a:r>
              <a:rPr lang="en-US" altLang="cs-CZ" sz="1500" kern="0" dirty="0">
                <a:solidFill>
                  <a:srgbClr val="0000FF"/>
                </a:solidFill>
                <a:cs typeface="GreekC" panose="00000400000000000000" pitchFamily="2" charset="0"/>
              </a:rPr>
              <a:t>t </a:t>
            </a:r>
            <a:r>
              <a:rPr lang="en-US" altLang="cs-CZ" sz="1500" kern="0" dirty="0" err="1">
                <a:solidFill>
                  <a:srgbClr val="0000FF"/>
                </a:solidFill>
                <a:cs typeface="GreekC" panose="00000400000000000000" pitchFamily="2" charset="0"/>
              </a:rPr>
              <a:t>definovat</a:t>
            </a:r>
            <a:r>
              <a:rPr lang="en-US" altLang="cs-CZ" sz="1500" kern="0" dirty="0">
                <a:solidFill>
                  <a:srgbClr val="0000FF"/>
                </a:solidFill>
                <a:cs typeface="GreekC" panose="00000400000000000000" pitchFamily="2" charset="0"/>
              </a:rPr>
              <a:t> </a:t>
            </a:r>
            <a:r>
              <a:rPr lang="cs-CZ" altLang="cs-CZ" sz="1500" kern="0" dirty="0">
                <a:solidFill>
                  <a:srgbClr val="0000FF"/>
                </a:solidFill>
                <a:cs typeface="GreekC" panose="00000400000000000000" pitchFamily="2" charset="0"/>
              </a:rPr>
              <a:t>s jakým časem jednotlivé stupně vypínají před OZ a po OZ.</a:t>
            </a:r>
          </a:p>
          <a:p>
            <a:pPr marL="0" indent="0" eaLnBrk="1" hangingPunct="1">
              <a:buNone/>
            </a:pPr>
            <a:r>
              <a:rPr lang="cs-CZ" altLang="cs-CZ" sz="1500" kern="0" dirty="0">
                <a:solidFill>
                  <a:srgbClr val="0000FF"/>
                </a:solidFill>
              </a:rPr>
              <a:t>Směrová výseč </a:t>
            </a:r>
            <a:r>
              <a:rPr lang="cs-CZ" altLang="cs-CZ" sz="1500" kern="0" dirty="0">
                <a:solidFill>
                  <a:srgbClr val="0000FF"/>
                </a:solidFill>
                <a:cs typeface="GreekC" panose="00000400000000000000" pitchFamily="2" charset="0"/>
              </a:rPr>
              <a:t>+/-86̊ nebo musí jít definovat</a:t>
            </a:r>
          </a:p>
          <a:p>
            <a:pPr marL="0" indent="0" eaLnBrk="1" hangingPunct="1">
              <a:buNone/>
            </a:pPr>
            <a:r>
              <a:rPr lang="cs-CZ" altLang="cs-CZ" sz="1500" kern="0" dirty="0">
                <a:solidFill>
                  <a:srgbClr val="0000FF"/>
                </a:solidFill>
                <a:cs typeface="GreekC" panose="00000400000000000000" pitchFamily="2" charset="0"/>
              </a:rPr>
              <a:t> </a:t>
            </a:r>
          </a:p>
          <a:p>
            <a:pPr marL="0" indent="0" eaLnBrk="1" hangingPunct="1">
              <a:buNone/>
            </a:pPr>
            <a:endParaRPr lang="cs-CZ" altLang="cs-CZ" sz="1500" kern="0" dirty="0">
              <a:solidFill>
                <a:srgbClr val="0000FF"/>
              </a:solidFill>
            </a:endParaRPr>
          </a:p>
          <a:p>
            <a:pPr marL="0" indent="0" eaLnBrk="1" hangingPunct="1">
              <a:buFontTx/>
              <a:buNone/>
            </a:pPr>
            <a:endParaRPr lang="cs-CZ" altLang="cs-CZ" sz="1500" kern="0" dirty="0">
              <a:solidFill>
                <a:srgbClr val="0000FF"/>
              </a:solidFill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altLang="cs-CZ" sz="3000" dirty="0">
                <a:solidFill>
                  <a:srgbClr val="FF0000"/>
                </a:solidFill>
              </a:rPr>
              <a:t>Ochranné funkce používané v sítích VN EG.D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977704"/>
            <a:ext cx="7546769" cy="500773"/>
          </a:xfrm>
        </p:spPr>
        <p:txBody>
          <a:bodyPr/>
          <a:lstStyle/>
          <a:p>
            <a:pPr marL="0" indent="0" algn="ctr" eaLnBrk="1" hangingPunct="1">
              <a:buNone/>
            </a:pPr>
            <a:r>
              <a:rPr lang="cs-CZ" altLang="cs-CZ" sz="1500" dirty="0">
                <a:solidFill>
                  <a:srgbClr val="0000FF"/>
                </a:solidFill>
              </a:rPr>
              <a:t>Zemní směrová nadproudová ochrana 67N</a:t>
            </a:r>
          </a:p>
          <a:p>
            <a:pPr marL="0" indent="0" eaLnBrk="1" hangingPunct="1">
              <a:buNone/>
            </a:pPr>
            <a:endParaRPr lang="cs-CZ" altLang="cs-CZ" sz="1500" dirty="0">
              <a:solidFill>
                <a:srgbClr val="0000FF"/>
              </a:solidFill>
            </a:endParaRPr>
          </a:p>
        </p:txBody>
      </p:sp>
      <p:sp>
        <p:nvSpPr>
          <p:cNvPr id="6" name="Rectangle 3">
            <a:extLst>
              <a:ext uri="{FF2B5EF4-FFF2-40B4-BE49-F238E27FC236}">
                <a16:creationId xmlns:a16="http://schemas.microsoft.com/office/drawing/2014/main" id="{87D06BC6-7284-498F-90E2-17C27EB4621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30436" y="1586929"/>
            <a:ext cx="4114800" cy="30385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57175" indent="-257175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57213" indent="-214313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100">
                <a:solidFill>
                  <a:schemeClr val="tx1"/>
                </a:solidFill>
                <a:latin typeface="+mn-lt"/>
              </a:defRPr>
            </a:lvl2pPr>
            <a:lvl3pPr marL="857250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800">
                <a:solidFill>
                  <a:schemeClr val="tx1"/>
                </a:solidFill>
                <a:latin typeface="+mn-lt"/>
              </a:defRPr>
            </a:lvl3pPr>
            <a:lvl4pPr marL="1200150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500">
                <a:solidFill>
                  <a:schemeClr val="tx1"/>
                </a:solidFill>
                <a:latin typeface="+mn-lt"/>
              </a:defRPr>
            </a:lvl4pPr>
            <a:lvl5pPr marL="1543050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500">
                <a:solidFill>
                  <a:schemeClr val="tx1"/>
                </a:solidFill>
                <a:latin typeface="+mn-lt"/>
              </a:defRPr>
            </a:lvl5pPr>
            <a:lvl6pPr marL="1885950" indent="-17145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500">
                <a:solidFill>
                  <a:schemeClr val="tx1"/>
                </a:solidFill>
                <a:latin typeface="+mn-lt"/>
              </a:defRPr>
            </a:lvl6pPr>
            <a:lvl7pPr marL="2228850" indent="-17145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500">
                <a:solidFill>
                  <a:schemeClr val="tx1"/>
                </a:solidFill>
                <a:latin typeface="+mn-lt"/>
              </a:defRPr>
            </a:lvl7pPr>
            <a:lvl8pPr marL="2571750" indent="-17145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500">
                <a:solidFill>
                  <a:schemeClr val="tx1"/>
                </a:solidFill>
                <a:latin typeface="+mn-lt"/>
              </a:defRPr>
            </a:lvl8pPr>
            <a:lvl9pPr marL="2914650" indent="-17145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5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ctr" eaLnBrk="1" hangingPunct="1">
              <a:buFontTx/>
              <a:buNone/>
            </a:pPr>
            <a:r>
              <a:rPr lang="cs-CZ" altLang="cs-CZ" sz="1500" kern="0" dirty="0">
                <a:solidFill>
                  <a:srgbClr val="0000FF"/>
                </a:solidFill>
              </a:rPr>
              <a:t>Parametry které musí jít uživatelsky definovat:</a:t>
            </a:r>
          </a:p>
          <a:p>
            <a:pPr marL="0" indent="0" eaLnBrk="1" hangingPunct="1">
              <a:buNone/>
            </a:pPr>
            <a:r>
              <a:rPr lang="cs-CZ" altLang="cs-CZ" sz="1500" kern="0" dirty="0">
                <a:solidFill>
                  <a:srgbClr val="0000FF"/>
                </a:solidFill>
                <a:cs typeface="GreekC" panose="00000400000000000000" pitchFamily="2" charset="0"/>
              </a:rPr>
              <a:t>Musí jít vybrat jestli funkce bude používat vypočtené 3Io nebo měřený IN.</a:t>
            </a:r>
          </a:p>
          <a:p>
            <a:pPr marL="0" indent="0" eaLnBrk="1" hangingPunct="1">
              <a:buNone/>
            </a:pPr>
            <a:r>
              <a:rPr lang="cs-CZ" altLang="cs-CZ" sz="1500" kern="0" dirty="0">
                <a:solidFill>
                  <a:srgbClr val="0000FF"/>
                </a:solidFill>
                <a:cs typeface="GreekC" panose="00000400000000000000" pitchFamily="2" charset="0"/>
              </a:rPr>
              <a:t>Musí mít minimálně dva stupně I</a:t>
            </a:r>
            <a:r>
              <a:rPr lang="en-US" altLang="cs-CZ" sz="1500" kern="0" dirty="0">
                <a:solidFill>
                  <a:srgbClr val="0000FF"/>
                </a:solidFill>
                <a:cs typeface="GreekC" panose="00000400000000000000" pitchFamily="2" charset="0"/>
              </a:rPr>
              <a:t>&gt; a I&gt;&gt;</a:t>
            </a:r>
            <a:r>
              <a:rPr lang="cs-CZ" altLang="cs-CZ" sz="1500" kern="0" dirty="0">
                <a:solidFill>
                  <a:srgbClr val="0000FF"/>
                </a:solidFill>
                <a:cs typeface="GreekC" panose="00000400000000000000" pitchFamily="2" charset="0"/>
              </a:rPr>
              <a:t>.</a:t>
            </a:r>
            <a:endParaRPr lang="en-US" altLang="cs-CZ" sz="1500" kern="0" dirty="0">
              <a:solidFill>
                <a:srgbClr val="0000FF"/>
              </a:solidFill>
              <a:cs typeface="GreekC" panose="00000400000000000000" pitchFamily="2" charset="0"/>
            </a:endParaRPr>
          </a:p>
          <a:p>
            <a:pPr marL="0" indent="0" eaLnBrk="1" hangingPunct="1">
              <a:buNone/>
            </a:pPr>
            <a:r>
              <a:rPr lang="cs-CZ" altLang="cs-CZ" sz="1500" kern="0" dirty="0" err="1">
                <a:solidFill>
                  <a:srgbClr val="0000FF"/>
                </a:solidFill>
                <a:latin typeface="GreekC" panose="00000400000000000000" pitchFamily="2" charset="0"/>
                <a:cs typeface="GreekC" panose="00000400000000000000" pitchFamily="2" charset="0"/>
              </a:rPr>
              <a:t>F</a:t>
            </a:r>
            <a:r>
              <a:rPr lang="cs-CZ" altLang="cs-CZ" sz="1500" kern="0" dirty="0" err="1">
                <a:solidFill>
                  <a:srgbClr val="0000FF"/>
                </a:solidFill>
                <a:cs typeface="GreekC" panose="00000400000000000000" pitchFamily="2" charset="0"/>
              </a:rPr>
              <a:t>rot</a:t>
            </a:r>
            <a:r>
              <a:rPr lang="cs-CZ" altLang="cs-CZ" sz="1500" kern="0" dirty="0">
                <a:solidFill>
                  <a:srgbClr val="0000FF"/>
                </a:solidFill>
                <a:cs typeface="GreekC" panose="00000400000000000000" pitchFamily="2" charset="0"/>
              </a:rPr>
              <a:t>  úhel natočení rozsah +/-180̊.</a:t>
            </a:r>
          </a:p>
          <a:p>
            <a:pPr marL="0" indent="0" eaLnBrk="1" hangingPunct="1">
              <a:buNone/>
            </a:pPr>
            <a:r>
              <a:rPr lang="cs-CZ" altLang="cs-CZ" sz="1500" kern="0" dirty="0">
                <a:solidFill>
                  <a:srgbClr val="0000FF"/>
                </a:solidFill>
              </a:rPr>
              <a:t>Směrová výseč </a:t>
            </a:r>
            <a:r>
              <a:rPr lang="cs-CZ" altLang="cs-CZ" sz="1500" kern="0" dirty="0">
                <a:solidFill>
                  <a:srgbClr val="0000FF"/>
                </a:solidFill>
                <a:cs typeface="GreekC" panose="00000400000000000000" pitchFamily="2" charset="0"/>
              </a:rPr>
              <a:t>+/-85̊ nebo musí jít definovat.</a:t>
            </a:r>
          </a:p>
          <a:p>
            <a:pPr marL="0" indent="0" eaLnBrk="1" hangingPunct="1">
              <a:buNone/>
            </a:pPr>
            <a:r>
              <a:rPr lang="cs-CZ" altLang="cs-CZ" sz="1500" kern="0" dirty="0">
                <a:solidFill>
                  <a:srgbClr val="0000FF"/>
                </a:solidFill>
                <a:cs typeface="GreekC" panose="00000400000000000000" pitchFamily="2" charset="0"/>
              </a:rPr>
              <a:t>Musí fungovat nezávisle a současně s jinými zemními ochranami. Například citlivou zemní ochranou.</a:t>
            </a:r>
          </a:p>
          <a:p>
            <a:pPr marL="0" indent="0" eaLnBrk="1" hangingPunct="1">
              <a:buNone/>
            </a:pPr>
            <a:r>
              <a:rPr lang="cs-CZ" altLang="cs-CZ" sz="1500" kern="0" dirty="0">
                <a:solidFill>
                  <a:srgbClr val="0000FF"/>
                </a:solidFill>
                <a:cs typeface="GreekC" panose="00000400000000000000" pitchFamily="2" charset="0"/>
              </a:rPr>
              <a:t> </a:t>
            </a:r>
          </a:p>
          <a:p>
            <a:pPr marL="0" indent="0" eaLnBrk="1" hangingPunct="1">
              <a:buNone/>
            </a:pPr>
            <a:endParaRPr lang="cs-CZ" altLang="cs-CZ" sz="1500" kern="0" dirty="0">
              <a:solidFill>
                <a:srgbClr val="0000FF"/>
              </a:solidFill>
            </a:endParaRPr>
          </a:p>
          <a:p>
            <a:pPr marL="0" indent="0" eaLnBrk="1" hangingPunct="1">
              <a:buFontTx/>
              <a:buNone/>
            </a:pPr>
            <a:endParaRPr lang="cs-CZ" altLang="cs-CZ" sz="1500" kern="0" dirty="0">
              <a:solidFill>
                <a:srgbClr val="0000FF"/>
              </a:solidFill>
            </a:endParaRPr>
          </a:p>
        </p:txBody>
      </p:sp>
      <p:pic>
        <p:nvPicPr>
          <p:cNvPr id="4" name="Obrázek 3">
            <a:extLst>
              <a:ext uri="{FF2B5EF4-FFF2-40B4-BE49-F238E27FC236}">
                <a16:creationId xmlns:a16="http://schemas.microsoft.com/office/drawing/2014/main" id="{4741CE82-AA39-430D-BCAD-1F29ABB40F8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331463"/>
            <a:ext cx="3728852" cy="30826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625980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altLang="cs-CZ" sz="3000" dirty="0">
                <a:solidFill>
                  <a:srgbClr val="FF0000"/>
                </a:solidFill>
              </a:rPr>
              <a:t>Ochranné funkce používané v sítích VN </a:t>
            </a:r>
            <a:r>
              <a:rPr lang="cs-CZ" altLang="cs-CZ" sz="3000">
                <a:solidFill>
                  <a:srgbClr val="FF0000"/>
                </a:solidFill>
              </a:rPr>
              <a:t>EG.D</a:t>
            </a:r>
            <a:endParaRPr lang="cs-CZ" altLang="cs-CZ" sz="3000" dirty="0">
              <a:solidFill>
                <a:srgbClr val="FF0000"/>
              </a:solidFill>
            </a:endParaRP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977704"/>
            <a:ext cx="7546769" cy="500773"/>
          </a:xfrm>
        </p:spPr>
        <p:txBody>
          <a:bodyPr/>
          <a:lstStyle/>
          <a:p>
            <a:pPr marL="0" indent="0" algn="ctr" eaLnBrk="1" hangingPunct="1">
              <a:buNone/>
            </a:pPr>
            <a:r>
              <a:rPr lang="cs-CZ" altLang="cs-CZ" sz="1500" dirty="0">
                <a:solidFill>
                  <a:srgbClr val="0000FF"/>
                </a:solidFill>
              </a:rPr>
              <a:t>Citlivá wattmetrická zemní směrová nadproudová ochrana </a:t>
            </a:r>
          </a:p>
          <a:p>
            <a:pPr marL="0" indent="0" eaLnBrk="1" hangingPunct="1">
              <a:buNone/>
            </a:pPr>
            <a:endParaRPr lang="cs-CZ" altLang="cs-CZ" sz="1500" dirty="0">
              <a:solidFill>
                <a:srgbClr val="0000FF"/>
              </a:solidFill>
            </a:endParaRPr>
          </a:p>
        </p:txBody>
      </p:sp>
      <p:sp>
        <p:nvSpPr>
          <p:cNvPr id="6" name="Rectangle 3">
            <a:extLst>
              <a:ext uri="{FF2B5EF4-FFF2-40B4-BE49-F238E27FC236}">
                <a16:creationId xmlns:a16="http://schemas.microsoft.com/office/drawing/2014/main" id="{87D06BC6-7284-498F-90E2-17C27EB4621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30436" y="1300349"/>
            <a:ext cx="4114800" cy="35625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57175" indent="-257175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57213" indent="-214313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100">
                <a:solidFill>
                  <a:schemeClr val="tx1"/>
                </a:solidFill>
                <a:latin typeface="+mn-lt"/>
              </a:defRPr>
            </a:lvl2pPr>
            <a:lvl3pPr marL="857250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800">
                <a:solidFill>
                  <a:schemeClr val="tx1"/>
                </a:solidFill>
                <a:latin typeface="+mn-lt"/>
              </a:defRPr>
            </a:lvl3pPr>
            <a:lvl4pPr marL="1200150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500">
                <a:solidFill>
                  <a:schemeClr val="tx1"/>
                </a:solidFill>
                <a:latin typeface="+mn-lt"/>
              </a:defRPr>
            </a:lvl4pPr>
            <a:lvl5pPr marL="1543050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500">
                <a:solidFill>
                  <a:schemeClr val="tx1"/>
                </a:solidFill>
                <a:latin typeface="+mn-lt"/>
              </a:defRPr>
            </a:lvl5pPr>
            <a:lvl6pPr marL="1885950" indent="-17145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500">
                <a:solidFill>
                  <a:schemeClr val="tx1"/>
                </a:solidFill>
                <a:latin typeface="+mn-lt"/>
              </a:defRPr>
            </a:lvl6pPr>
            <a:lvl7pPr marL="2228850" indent="-17145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500">
                <a:solidFill>
                  <a:schemeClr val="tx1"/>
                </a:solidFill>
                <a:latin typeface="+mn-lt"/>
              </a:defRPr>
            </a:lvl7pPr>
            <a:lvl8pPr marL="2571750" indent="-17145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500">
                <a:solidFill>
                  <a:schemeClr val="tx1"/>
                </a:solidFill>
                <a:latin typeface="+mn-lt"/>
              </a:defRPr>
            </a:lvl8pPr>
            <a:lvl9pPr marL="2914650" indent="-17145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5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eaLnBrk="1" hangingPunct="1">
              <a:buNone/>
            </a:pPr>
            <a:r>
              <a:rPr lang="cs-CZ" altLang="cs-CZ" sz="1200" kern="0" dirty="0">
                <a:solidFill>
                  <a:srgbClr val="0000FF"/>
                </a:solidFill>
                <a:cs typeface="GreekC" panose="00000400000000000000" pitchFamily="2" charset="0"/>
              </a:rPr>
              <a:t>IED pro vývody s vypínačem musí používat měřený proud IN s citlivým rozsahem.</a:t>
            </a:r>
          </a:p>
          <a:p>
            <a:pPr marL="0" indent="0" eaLnBrk="1" hangingPunct="1">
              <a:buNone/>
            </a:pPr>
            <a:r>
              <a:rPr lang="cs-CZ" altLang="cs-CZ" sz="1200" kern="0" dirty="0">
                <a:solidFill>
                  <a:srgbClr val="0000FF"/>
                </a:solidFill>
                <a:cs typeface="GreekC" panose="00000400000000000000" pitchFamily="2" charset="0"/>
              </a:rPr>
              <a:t>IED pro vývody s odpínačem mohou použít vypočtený proud 3Io.</a:t>
            </a:r>
          </a:p>
          <a:p>
            <a:pPr marL="0" indent="0" eaLnBrk="1" hangingPunct="1">
              <a:buNone/>
            </a:pPr>
            <a:r>
              <a:rPr lang="cs-CZ" altLang="cs-CZ" sz="1200" kern="0" dirty="0">
                <a:solidFill>
                  <a:srgbClr val="0000FF"/>
                </a:solidFill>
                <a:cs typeface="GreekC" panose="00000400000000000000" pitchFamily="2" charset="0"/>
              </a:rPr>
              <a:t>Funkce musí reagovat jen na nastavenu činnou složku zemního proudu.</a:t>
            </a:r>
          </a:p>
          <a:p>
            <a:pPr marL="0" indent="0" eaLnBrk="1" hangingPunct="1">
              <a:buNone/>
            </a:pPr>
            <a:r>
              <a:rPr lang="cs-CZ" altLang="cs-CZ" sz="1200" kern="0" dirty="0">
                <a:solidFill>
                  <a:srgbClr val="0000FF"/>
                </a:solidFill>
              </a:rPr>
              <a:t>Parametry které musí jít uživatelsky definovat:</a:t>
            </a:r>
          </a:p>
          <a:p>
            <a:pPr marL="0" indent="0" eaLnBrk="1" hangingPunct="1">
              <a:buNone/>
            </a:pPr>
            <a:r>
              <a:rPr lang="cs-CZ" altLang="cs-CZ" sz="1200" kern="0" dirty="0">
                <a:solidFill>
                  <a:srgbClr val="0000FF"/>
                </a:solidFill>
                <a:cs typeface="GreekC" panose="00000400000000000000" pitchFamily="2" charset="0"/>
              </a:rPr>
              <a:t>Vymezení pásma necitlivosti (úhly </a:t>
            </a:r>
            <a:r>
              <a:rPr lang="cs-CZ" altLang="cs-CZ" sz="1200" kern="0" dirty="0">
                <a:solidFill>
                  <a:srgbClr val="0000FF"/>
                </a:solidFill>
                <a:latin typeface="GreekC" panose="00000400000000000000" pitchFamily="2" charset="0"/>
                <a:cs typeface="GreekC" panose="00000400000000000000" pitchFamily="2" charset="0"/>
              </a:rPr>
              <a:t>a</a:t>
            </a:r>
            <a:r>
              <a:rPr lang="cs-CZ" altLang="cs-CZ" sz="1200" kern="0" dirty="0">
                <a:solidFill>
                  <a:srgbClr val="0000FF"/>
                </a:solidFill>
                <a:cs typeface="GreekC" panose="00000400000000000000" pitchFamily="2" charset="0"/>
              </a:rPr>
              <a:t>1, </a:t>
            </a:r>
            <a:r>
              <a:rPr lang="cs-CZ" altLang="cs-CZ" sz="1200" kern="0" dirty="0">
                <a:solidFill>
                  <a:srgbClr val="0000FF"/>
                </a:solidFill>
                <a:latin typeface="GreekC" panose="00000400000000000000" pitchFamily="2" charset="0"/>
                <a:cs typeface="GreekC" panose="00000400000000000000" pitchFamily="2" charset="0"/>
              </a:rPr>
              <a:t>a</a:t>
            </a:r>
            <a:r>
              <a:rPr lang="cs-CZ" altLang="cs-CZ" sz="1200" kern="0" dirty="0">
                <a:solidFill>
                  <a:srgbClr val="0000FF"/>
                </a:solidFill>
                <a:cs typeface="GreekC" panose="00000400000000000000" pitchFamily="2" charset="0"/>
              </a:rPr>
              <a:t>2) v rozsahu minimálně 1-10̊.</a:t>
            </a:r>
          </a:p>
          <a:p>
            <a:pPr marL="0" indent="0" eaLnBrk="1" hangingPunct="1">
              <a:buNone/>
            </a:pPr>
            <a:r>
              <a:rPr lang="cs-CZ" altLang="cs-CZ" sz="1200" kern="0" dirty="0">
                <a:solidFill>
                  <a:srgbClr val="0000FF"/>
                </a:solidFill>
                <a:cs typeface="GreekC" panose="00000400000000000000" pitchFamily="2" charset="0"/>
              </a:rPr>
              <a:t>Natočení charakteristiky podle osy proudu 3Io v minimálním rozsahu  +/-90̊.</a:t>
            </a:r>
          </a:p>
          <a:p>
            <a:pPr marL="0" indent="0" eaLnBrk="1" hangingPunct="1">
              <a:buNone/>
            </a:pPr>
            <a:r>
              <a:rPr lang="cs-CZ" altLang="cs-CZ" sz="1200" kern="0" dirty="0">
                <a:solidFill>
                  <a:srgbClr val="0000FF"/>
                </a:solidFill>
              </a:rPr>
              <a:t>Směrová výseč </a:t>
            </a:r>
            <a:r>
              <a:rPr lang="cs-CZ" altLang="cs-CZ" sz="1200" kern="0" dirty="0">
                <a:solidFill>
                  <a:srgbClr val="0000FF"/>
                </a:solidFill>
                <a:cs typeface="GreekC" panose="00000400000000000000" pitchFamily="2" charset="0"/>
              </a:rPr>
              <a:t>+/-85̊ nebo musí jít definovat.</a:t>
            </a:r>
          </a:p>
          <a:p>
            <a:pPr marL="0" indent="0" eaLnBrk="1" hangingPunct="1">
              <a:buNone/>
            </a:pPr>
            <a:r>
              <a:rPr lang="cs-CZ" altLang="cs-CZ" sz="1200" kern="0" dirty="0">
                <a:solidFill>
                  <a:srgbClr val="0000FF"/>
                </a:solidFill>
                <a:cs typeface="GreekC" panose="00000400000000000000" pitchFamily="2" charset="0"/>
              </a:rPr>
              <a:t>Musí fungovat nezávisle a současně s jinými zemními ochranami. Například zemní směrovou ochranou 67N.</a:t>
            </a:r>
          </a:p>
          <a:p>
            <a:pPr marL="0" indent="0" eaLnBrk="1" hangingPunct="1">
              <a:buNone/>
            </a:pPr>
            <a:r>
              <a:rPr lang="cs-CZ" altLang="cs-CZ" sz="1200" kern="0" dirty="0">
                <a:solidFill>
                  <a:srgbClr val="0000FF"/>
                </a:solidFill>
                <a:highlight>
                  <a:srgbClr val="00FF00"/>
                </a:highlight>
                <a:cs typeface="GreekC" panose="00000400000000000000" pitchFamily="2" charset="0"/>
              </a:rPr>
              <a:t>Tato funkce nevypíná vypínač a nestartuje lokátor</a:t>
            </a:r>
          </a:p>
          <a:p>
            <a:pPr marL="0" indent="0" eaLnBrk="1" hangingPunct="1">
              <a:buNone/>
            </a:pPr>
            <a:r>
              <a:rPr lang="cs-CZ" altLang="cs-CZ" sz="1500" kern="0" dirty="0">
                <a:solidFill>
                  <a:srgbClr val="0000FF"/>
                </a:solidFill>
                <a:cs typeface="GreekC" panose="00000400000000000000" pitchFamily="2" charset="0"/>
              </a:rPr>
              <a:t> </a:t>
            </a:r>
          </a:p>
          <a:p>
            <a:pPr marL="0" indent="0" eaLnBrk="1" hangingPunct="1">
              <a:buNone/>
            </a:pPr>
            <a:endParaRPr lang="cs-CZ" altLang="cs-CZ" sz="1500" kern="0" dirty="0">
              <a:solidFill>
                <a:srgbClr val="0000FF"/>
              </a:solidFill>
            </a:endParaRPr>
          </a:p>
          <a:p>
            <a:pPr marL="0" indent="0" eaLnBrk="1" hangingPunct="1">
              <a:buFontTx/>
              <a:buNone/>
            </a:pPr>
            <a:endParaRPr lang="cs-CZ" altLang="cs-CZ" sz="1500" kern="0" dirty="0">
              <a:solidFill>
                <a:srgbClr val="0000FF"/>
              </a:solidFill>
            </a:endParaRPr>
          </a:p>
        </p:txBody>
      </p:sp>
      <p:pic>
        <p:nvPicPr>
          <p:cNvPr id="3" name="Obrázek 2">
            <a:extLst>
              <a:ext uri="{FF2B5EF4-FFF2-40B4-BE49-F238E27FC236}">
                <a16:creationId xmlns:a16="http://schemas.microsoft.com/office/drawing/2014/main" id="{873508B2-AB26-4759-993D-463449586EA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8764" y="1586929"/>
            <a:ext cx="3082093" cy="24071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05816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1485900" y="205979"/>
            <a:ext cx="6172200" cy="475059"/>
          </a:xfrm>
        </p:spPr>
        <p:txBody>
          <a:bodyPr/>
          <a:lstStyle/>
          <a:p>
            <a:pPr eaLnBrk="1" hangingPunct="1"/>
            <a:r>
              <a:rPr lang="cs-CZ" altLang="cs-CZ" sz="1800">
                <a:solidFill>
                  <a:srgbClr val="FF0000"/>
                </a:solidFill>
              </a:rPr>
              <a:t>Zhášená síť – normální provoz</a:t>
            </a:r>
          </a:p>
        </p:txBody>
      </p:sp>
      <p:sp>
        <p:nvSpPr>
          <p:cNvPr id="3075" name="Rectangle 4"/>
          <p:cNvSpPr>
            <a:spLocks noChangeArrowheads="1"/>
          </p:cNvSpPr>
          <p:nvPr/>
        </p:nvSpPr>
        <p:spPr bwMode="auto">
          <a:xfrm>
            <a:off x="1656160" y="897731"/>
            <a:ext cx="594122" cy="80963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defTabSz="685800" eaLnBrk="1" fontAlgn="base" hangingPunct="1">
              <a:spcBef>
                <a:spcPct val="0"/>
              </a:spcBef>
              <a:spcAft>
                <a:spcPct val="0"/>
              </a:spcAft>
              <a:buNone/>
            </a:pPr>
            <a:endParaRPr lang="cs-CZ" altLang="cs-CZ" sz="1350">
              <a:solidFill>
                <a:srgbClr val="000000"/>
              </a:solidFill>
            </a:endParaRPr>
          </a:p>
        </p:txBody>
      </p:sp>
      <p:sp>
        <p:nvSpPr>
          <p:cNvPr id="3076" name="Rectangle 6"/>
          <p:cNvSpPr>
            <a:spLocks noChangeArrowheads="1"/>
          </p:cNvSpPr>
          <p:nvPr/>
        </p:nvSpPr>
        <p:spPr bwMode="auto">
          <a:xfrm>
            <a:off x="1656160" y="1168003"/>
            <a:ext cx="594122" cy="80963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defTabSz="685800" eaLnBrk="1" fontAlgn="base" hangingPunct="1">
              <a:spcBef>
                <a:spcPct val="0"/>
              </a:spcBef>
              <a:spcAft>
                <a:spcPct val="0"/>
              </a:spcAft>
              <a:buNone/>
            </a:pPr>
            <a:endParaRPr lang="cs-CZ" altLang="cs-CZ" sz="1350">
              <a:solidFill>
                <a:srgbClr val="000000"/>
              </a:solidFill>
            </a:endParaRPr>
          </a:p>
        </p:txBody>
      </p:sp>
      <p:sp>
        <p:nvSpPr>
          <p:cNvPr id="3077" name="Rectangle 7"/>
          <p:cNvSpPr>
            <a:spLocks noChangeArrowheads="1"/>
          </p:cNvSpPr>
          <p:nvPr/>
        </p:nvSpPr>
        <p:spPr bwMode="auto">
          <a:xfrm>
            <a:off x="1656160" y="1410891"/>
            <a:ext cx="594122" cy="80963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defTabSz="685800" eaLnBrk="1" fontAlgn="base" hangingPunct="1">
              <a:spcBef>
                <a:spcPct val="0"/>
              </a:spcBef>
              <a:spcAft>
                <a:spcPct val="0"/>
              </a:spcAft>
              <a:buNone/>
            </a:pPr>
            <a:endParaRPr lang="cs-CZ" altLang="cs-CZ" sz="1350">
              <a:solidFill>
                <a:srgbClr val="000000"/>
              </a:solidFill>
            </a:endParaRPr>
          </a:p>
        </p:txBody>
      </p:sp>
      <p:sp>
        <p:nvSpPr>
          <p:cNvPr id="3078" name="Rectangle 8"/>
          <p:cNvSpPr>
            <a:spLocks noChangeArrowheads="1"/>
          </p:cNvSpPr>
          <p:nvPr/>
        </p:nvSpPr>
        <p:spPr bwMode="auto">
          <a:xfrm>
            <a:off x="2655094" y="925116"/>
            <a:ext cx="594122" cy="80963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defTabSz="685800" eaLnBrk="1" fontAlgn="base" hangingPunct="1">
              <a:spcBef>
                <a:spcPct val="0"/>
              </a:spcBef>
              <a:spcAft>
                <a:spcPct val="0"/>
              </a:spcAft>
              <a:buNone/>
            </a:pPr>
            <a:endParaRPr lang="cs-CZ" altLang="cs-CZ" sz="1350">
              <a:solidFill>
                <a:srgbClr val="000000"/>
              </a:solidFill>
            </a:endParaRPr>
          </a:p>
        </p:txBody>
      </p:sp>
      <p:sp>
        <p:nvSpPr>
          <p:cNvPr id="3079" name="Rectangle 9"/>
          <p:cNvSpPr>
            <a:spLocks noChangeArrowheads="1"/>
          </p:cNvSpPr>
          <p:nvPr/>
        </p:nvSpPr>
        <p:spPr bwMode="auto">
          <a:xfrm>
            <a:off x="2655094" y="1168003"/>
            <a:ext cx="594122" cy="80963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defTabSz="685800" eaLnBrk="1" fontAlgn="base" hangingPunct="1">
              <a:spcBef>
                <a:spcPct val="0"/>
              </a:spcBef>
              <a:spcAft>
                <a:spcPct val="0"/>
              </a:spcAft>
              <a:buNone/>
            </a:pPr>
            <a:endParaRPr lang="cs-CZ" altLang="cs-CZ" sz="1350">
              <a:solidFill>
                <a:srgbClr val="000000"/>
              </a:solidFill>
            </a:endParaRPr>
          </a:p>
        </p:txBody>
      </p:sp>
      <p:sp>
        <p:nvSpPr>
          <p:cNvPr id="3080" name="Rectangle 10"/>
          <p:cNvSpPr>
            <a:spLocks noChangeArrowheads="1"/>
          </p:cNvSpPr>
          <p:nvPr/>
        </p:nvSpPr>
        <p:spPr bwMode="auto">
          <a:xfrm>
            <a:off x="2655094" y="1410891"/>
            <a:ext cx="594122" cy="80963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defTabSz="685800" eaLnBrk="1" fontAlgn="base" hangingPunct="1">
              <a:spcBef>
                <a:spcPct val="0"/>
              </a:spcBef>
              <a:spcAft>
                <a:spcPct val="0"/>
              </a:spcAft>
              <a:buNone/>
            </a:pPr>
            <a:endParaRPr lang="cs-CZ" altLang="cs-CZ" sz="1350">
              <a:solidFill>
                <a:srgbClr val="000000"/>
              </a:solidFill>
            </a:endParaRPr>
          </a:p>
        </p:txBody>
      </p:sp>
      <p:sp>
        <p:nvSpPr>
          <p:cNvPr id="3081" name="Rectangle 11"/>
          <p:cNvSpPr>
            <a:spLocks noChangeArrowheads="1"/>
          </p:cNvSpPr>
          <p:nvPr/>
        </p:nvSpPr>
        <p:spPr bwMode="auto">
          <a:xfrm>
            <a:off x="3707607" y="925116"/>
            <a:ext cx="594122" cy="80963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defTabSz="685800" eaLnBrk="1" fontAlgn="base" hangingPunct="1">
              <a:spcBef>
                <a:spcPct val="0"/>
              </a:spcBef>
              <a:spcAft>
                <a:spcPct val="0"/>
              </a:spcAft>
              <a:buNone/>
            </a:pPr>
            <a:endParaRPr lang="cs-CZ" altLang="cs-CZ" sz="1350">
              <a:solidFill>
                <a:srgbClr val="000000"/>
              </a:solidFill>
            </a:endParaRPr>
          </a:p>
        </p:txBody>
      </p:sp>
      <p:sp>
        <p:nvSpPr>
          <p:cNvPr id="3082" name="Rectangle 12"/>
          <p:cNvSpPr>
            <a:spLocks noChangeArrowheads="1"/>
          </p:cNvSpPr>
          <p:nvPr/>
        </p:nvSpPr>
        <p:spPr bwMode="auto">
          <a:xfrm>
            <a:off x="3707607" y="1195387"/>
            <a:ext cx="594122" cy="80963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defTabSz="685800" eaLnBrk="1" fontAlgn="base" hangingPunct="1">
              <a:spcBef>
                <a:spcPct val="0"/>
              </a:spcBef>
              <a:spcAft>
                <a:spcPct val="0"/>
              </a:spcAft>
              <a:buNone/>
            </a:pPr>
            <a:endParaRPr lang="cs-CZ" altLang="cs-CZ" sz="1350">
              <a:solidFill>
                <a:srgbClr val="000000"/>
              </a:solidFill>
            </a:endParaRPr>
          </a:p>
        </p:txBody>
      </p:sp>
      <p:sp>
        <p:nvSpPr>
          <p:cNvPr id="3083" name="Rectangle 13"/>
          <p:cNvSpPr>
            <a:spLocks noChangeArrowheads="1"/>
          </p:cNvSpPr>
          <p:nvPr/>
        </p:nvSpPr>
        <p:spPr bwMode="auto">
          <a:xfrm>
            <a:off x="3707607" y="1438275"/>
            <a:ext cx="594122" cy="80963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defTabSz="685800" eaLnBrk="1" fontAlgn="base" hangingPunct="1">
              <a:spcBef>
                <a:spcPct val="0"/>
              </a:spcBef>
              <a:spcAft>
                <a:spcPct val="0"/>
              </a:spcAft>
              <a:buNone/>
            </a:pPr>
            <a:endParaRPr lang="cs-CZ" altLang="cs-CZ" sz="1350">
              <a:solidFill>
                <a:srgbClr val="000000"/>
              </a:solidFill>
            </a:endParaRPr>
          </a:p>
        </p:txBody>
      </p:sp>
      <p:sp>
        <p:nvSpPr>
          <p:cNvPr id="3084" name="Line 14"/>
          <p:cNvSpPr>
            <a:spLocks noChangeShapeType="1"/>
          </p:cNvSpPr>
          <p:nvPr/>
        </p:nvSpPr>
        <p:spPr bwMode="auto">
          <a:xfrm flipH="1">
            <a:off x="2574131" y="951310"/>
            <a:ext cx="809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3085" name="Line 15"/>
          <p:cNvSpPr>
            <a:spLocks noChangeShapeType="1"/>
          </p:cNvSpPr>
          <p:nvPr/>
        </p:nvSpPr>
        <p:spPr bwMode="auto">
          <a:xfrm>
            <a:off x="2574131" y="951310"/>
            <a:ext cx="0" cy="10834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3086" name="Line 16"/>
          <p:cNvSpPr>
            <a:spLocks noChangeShapeType="1"/>
          </p:cNvSpPr>
          <p:nvPr/>
        </p:nvSpPr>
        <p:spPr bwMode="auto">
          <a:xfrm>
            <a:off x="2574131" y="1059656"/>
            <a:ext cx="782241" cy="809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3087" name="Line 17"/>
          <p:cNvSpPr>
            <a:spLocks noChangeShapeType="1"/>
          </p:cNvSpPr>
          <p:nvPr/>
        </p:nvSpPr>
        <p:spPr bwMode="auto">
          <a:xfrm>
            <a:off x="3249217" y="1194197"/>
            <a:ext cx="107156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3088" name="Line 18"/>
          <p:cNvSpPr>
            <a:spLocks noChangeShapeType="1"/>
          </p:cNvSpPr>
          <p:nvPr/>
        </p:nvSpPr>
        <p:spPr bwMode="auto">
          <a:xfrm flipV="1">
            <a:off x="3356372" y="1140619"/>
            <a:ext cx="0" cy="53579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3089" name="Line 19"/>
          <p:cNvSpPr>
            <a:spLocks noChangeShapeType="1"/>
          </p:cNvSpPr>
          <p:nvPr/>
        </p:nvSpPr>
        <p:spPr bwMode="auto">
          <a:xfrm flipH="1">
            <a:off x="2574131" y="1194197"/>
            <a:ext cx="809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3090" name="Line 20"/>
          <p:cNvSpPr>
            <a:spLocks noChangeShapeType="1"/>
          </p:cNvSpPr>
          <p:nvPr/>
        </p:nvSpPr>
        <p:spPr bwMode="auto">
          <a:xfrm>
            <a:off x="2574131" y="1194197"/>
            <a:ext cx="0" cy="809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3091" name="Line 21"/>
          <p:cNvSpPr>
            <a:spLocks noChangeShapeType="1"/>
          </p:cNvSpPr>
          <p:nvPr/>
        </p:nvSpPr>
        <p:spPr bwMode="auto">
          <a:xfrm>
            <a:off x="2574131" y="1275160"/>
            <a:ext cx="782241" cy="809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3092" name="Line 23"/>
          <p:cNvSpPr>
            <a:spLocks noChangeShapeType="1"/>
          </p:cNvSpPr>
          <p:nvPr/>
        </p:nvSpPr>
        <p:spPr bwMode="auto">
          <a:xfrm>
            <a:off x="3356372" y="1356122"/>
            <a:ext cx="0" cy="809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3093" name="Line 24"/>
          <p:cNvSpPr>
            <a:spLocks noChangeShapeType="1"/>
          </p:cNvSpPr>
          <p:nvPr/>
        </p:nvSpPr>
        <p:spPr bwMode="auto">
          <a:xfrm>
            <a:off x="3249217" y="1437085"/>
            <a:ext cx="107156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3094" name="Line 25"/>
          <p:cNvSpPr>
            <a:spLocks noChangeShapeType="1"/>
          </p:cNvSpPr>
          <p:nvPr/>
        </p:nvSpPr>
        <p:spPr bwMode="auto">
          <a:xfrm flipH="1">
            <a:off x="2574131" y="1437085"/>
            <a:ext cx="809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3095" name="Line 26"/>
          <p:cNvSpPr>
            <a:spLocks noChangeShapeType="1"/>
          </p:cNvSpPr>
          <p:nvPr/>
        </p:nvSpPr>
        <p:spPr bwMode="auto">
          <a:xfrm>
            <a:off x="2574131" y="1437085"/>
            <a:ext cx="0" cy="16311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3096" name="Line 27"/>
          <p:cNvSpPr>
            <a:spLocks noChangeShapeType="1"/>
          </p:cNvSpPr>
          <p:nvPr/>
        </p:nvSpPr>
        <p:spPr bwMode="auto">
          <a:xfrm>
            <a:off x="2574131" y="1600200"/>
            <a:ext cx="863204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3097" name="Line 28"/>
          <p:cNvSpPr>
            <a:spLocks noChangeShapeType="1"/>
          </p:cNvSpPr>
          <p:nvPr/>
        </p:nvSpPr>
        <p:spPr bwMode="auto">
          <a:xfrm>
            <a:off x="3249216" y="951310"/>
            <a:ext cx="188119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3098" name="Line 29"/>
          <p:cNvSpPr>
            <a:spLocks noChangeShapeType="1"/>
          </p:cNvSpPr>
          <p:nvPr/>
        </p:nvSpPr>
        <p:spPr bwMode="auto">
          <a:xfrm>
            <a:off x="3437335" y="951310"/>
            <a:ext cx="0" cy="64889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3099" name="Line 32"/>
          <p:cNvSpPr>
            <a:spLocks noChangeShapeType="1"/>
          </p:cNvSpPr>
          <p:nvPr/>
        </p:nvSpPr>
        <p:spPr bwMode="auto">
          <a:xfrm flipH="1">
            <a:off x="3600451" y="1248966"/>
            <a:ext cx="107156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3100" name="Line 33"/>
          <p:cNvSpPr>
            <a:spLocks noChangeShapeType="1"/>
          </p:cNvSpPr>
          <p:nvPr/>
        </p:nvSpPr>
        <p:spPr bwMode="auto">
          <a:xfrm flipH="1">
            <a:off x="3600451" y="1464469"/>
            <a:ext cx="107156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3101" name="Line 34"/>
          <p:cNvSpPr>
            <a:spLocks noChangeShapeType="1"/>
          </p:cNvSpPr>
          <p:nvPr/>
        </p:nvSpPr>
        <p:spPr bwMode="auto">
          <a:xfrm>
            <a:off x="3600450" y="951310"/>
            <a:ext cx="0" cy="864394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3102" name="Line 35"/>
          <p:cNvSpPr>
            <a:spLocks noChangeShapeType="1"/>
          </p:cNvSpPr>
          <p:nvPr/>
        </p:nvSpPr>
        <p:spPr bwMode="auto">
          <a:xfrm>
            <a:off x="3600450" y="951310"/>
            <a:ext cx="134541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3103" name="Line 36"/>
          <p:cNvSpPr>
            <a:spLocks noChangeShapeType="1"/>
          </p:cNvSpPr>
          <p:nvPr/>
        </p:nvSpPr>
        <p:spPr bwMode="auto">
          <a:xfrm>
            <a:off x="2250281" y="925116"/>
            <a:ext cx="1619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3104" name="Line 37"/>
          <p:cNvSpPr>
            <a:spLocks noChangeShapeType="1"/>
          </p:cNvSpPr>
          <p:nvPr/>
        </p:nvSpPr>
        <p:spPr bwMode="auto">
          <a:xfrm>
            <a:off x="2250281" y="1194197"/>
            <a:ext cx="1619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3105" name="Line 38"/>
          <p:cNvSpPr>
            <a:spLocks noChangeShapeType="1"/>
          </p:cNvSpPr>
          <p:nvPr/>
        </p:nvSpPr>
        <p:spPr bwMode="auto">
          <a:xfrm>
            <a:off x="2250281" y="1437085"/>
            <a:ext cx="1619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3106" name="Line 39"/>
          <p:cNvSpPr>
            <a:spLocks noChangeShapeType="1"/>
          </p:cNvSpPr>
          <p:nvPr/>
        </p:nvSpPr>
        <p:spPr bwMode="auto">
          <a:xfrm>
            <a:off x="2412206" y="925117"/>
            <a:ext cx="0" cy="2726531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3107" name="Rectangle 40"/>
          <p:cNvSpPr>
            <a:spLocks noChangeArrowheads="1"/>
          </p:cNvSpPr>
          <p:nvPr/>
        </p:nvSpPr>
        <p:spPr bwMode="auto">
          <a:xfrm>
            <a:off x="3545682" y="1815704"/>
            <a:ext cx="108347" cy="1484709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defTabSz="685800" eaLnBrk="1" fontAlgn="base" hangingPunct="1">
              <a:spcBef>
                <a:spcPct val="0"/>
              </a:spcBef>
              <a:spcAft>
                <a:spcPct val="0"/>
              </a:spcAft>
              <a:buNone/>
            </a:pPr>
            <a:endParaRPr lang="cs-CZ" altLang="cs-CZ" sz="1350">
              <a:solidFill>
                <a:srgbClr val="000000"/>
              </a:solidFill>
            </a:endParaRPr>
          </a:p>
        </p:txBody>
      </p:sp>
      <p:sp>
        <p:nvSpPr>
          <p:cNvPr id="3108" name="Line 41"/>
          <p:cNvSpPr>
            <a:spLocks noChangeShapeType="1"/>
          </p:cNvSpPr>
          <p:nvPr/>
        </p:nvSpPr>
        <p:spPr bwMode="auto">
          <a:xfrm>
            <a:off x="3600450" y="3300413"/>
            <a:ext cx="0" cy="35123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3109" name="Line 42"/>
          <p:cNvSpPr>
            <a:spLocks noChangeShapeType="1"/>
          </p:cNvSpPr>
          <p:nvPr/>
        </p:nvSpPr>
        <p:spPr bwMode="auto">
          <a:xfrm>
            <a:off x="3707606" y="1815704"/>
            <a:ext cx="0" cy="1484709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3110" name="Rectangle 43"/>
          <p:cNvSpPr>
            <a:spLocks noChangeArrowheads="1"/>
          </p:cNvSpPr>
          <p:nvPr/>
        </p:nvSpPr>
        <p:spPr bwMode="auto">
          <a:xfrm>
            <a:off x="3788569" y="2058591"/>
            <a:ext cx="108347" cy="513159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defTabSz="685800" eaLnBrk="1" fontAlgn="base" hangingPunct="1">
              <a:spcBef>
                <a:spcPct val="0"/>
              </a:spcBef>
              <a:spcAft>
                <a:spcPct val="0"/>
              </a:spcAft>
              <a:buNone/>
            </a:pPr>
            <a:endParaRPr lang="cs-CZ" altLang="cs-CZ" sz="1350">
              <a:solidFill>
                <a:srgbClr val="000000"/>
              </a:solidFill>
            </a:endParaRPr>
          </a:p>
        </p:txBody>
      </p:sp>
      <p:sp>
        <p:nvSpPr>
          <p:cNvPr id="3111" name="Line 44"/>
          <p:cNvSpPr>
            <a:spLocks noChangeShapeType="1"/>
          </p:cNvSpPr>
          <p:nvPr/>
        </p:nvSpPr>
        <p:spPr bwMode="auto">
          <a:xfrm flipH="1" flipV="1">
            <a:off x="3330179" y="1977629"/>
            <a:ext cx="458390" cy="702469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3112" name="Line 45"/>
          <p:cNvSpPr>
            <a:spLocks noChangeShapeType="1"/>
          </p:cNvSpPr>
          <p:nvPr/>
        </p:nvSpPr>
        <p:spPr bwMode="auto">
          <a:xfrm flipV="1">
            <a:off x="3843338" y="1896666"/>
            <a:ext cx="0" cy="1619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3113" name="Line 46"/>
          <p:cNvSpPr>
            <a:spLocks noChangeShapeType="1"/>
          </p:cNvSpPr>
          <p:nvPr/>
        </p:nvSpPr>
        <p:spPr bwMode="auto">
          <a:xfrm>
            <a:off x="3843338" y="1896666"/>
            <a:ext cx="350044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3114" name="Line 47"/>
          <p:cNvSpPr>
            <a:spLocks noChangeShapeType="1"/>
          </p:cNvSpPr>
          <p:nvPr/>
        </p:nvSpPr>
        <p:spPr bwMode="auto">
          <a:xfrm>
            <a:off x="3843338" y="2571750"/>
            <a:ext cx="0" cy="134541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3115" name="Line 48"/>
          <p:cNvSpPr>
            <a:spLocks noChangeShapeType="1"/>
          </p:cNvSpPr>
          <p:nvPr/>
        </p:nvSpPr>
        <p:spPr bwMode="auto">
          <a:xfrm>
            <a:off x="3843337" y="2706291"/>
            <a:ext cx="7286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3116" name="Rectangle 49"/>
          <p:cNvSpPr>
            <a:spLocks noChangeArrowheads="1"/>
          </p:cNvSpPr>
          <p:nvPr/>
        </p:nvSpPr>
        <p:spPr bwMode="auto">
          <a:xfrm>
            <a:off x="4504135" y="2139553"/>
            <a:ext cx="134540" cy="43219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defTabSz="685800" eaLnBrk="1" fontAlgn="base" hangingPunct="1">
              <a:spcBef>
                <a:spcPct val="0"/>
              </a:spcBef>
              <a:spcAft>
                <a:spcPct val="0"/>
              </a:spcAft>
              <a:buNone/>
            </a:pPr>
            <a:endParaRPr lang="cs-CZ" altLang="cs-CZ" sz="1350">
              <a:solidFill>
                <a:srgbClr val="000000"/>
              </a:solidFill>
            </a:endParaRPr>
          </a:p>
        </p:txBody>
      </p:sp>
      <p:sp>
        <p:nvSpPr>
          <p:cNvPr id="3117" name="Line 50"/>
          <p:cNvSpPr>
            <a:spLocks noChangeShapeType="1"/>
          </p:cNvSpPr>
          <p:nvPr/>
        </p:nvSpPr>
        <p:spPr bwMode="auto">
          <a:xfrm flipV="1">
            <a:off x="4572000" y="2571750"/>
            <a:ext cx="0" cy="134541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3118" name="Line 51"/>
          <p:cNvSpPr>
            <a:spLocks noChangeShapeType="1"/>
          </p:cNvSpPr>
          <p:nvPr/>
        </p:nvSpPr>
        <p:spPr bwMode="auto">
          <a:xfrm>
            <a:off x="4193382" y="1762126"/>
            <a:ext cx="216694" cy="135731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3119" name="Line 52"/>
          <p:cNvSpPr>
            <a:spLocks noChangeShapeType="1"/>
          </p:cNvSpPr>
          <p:nvPr/>
        </p:nvSpPr>
        <p:spPr bwMode="auto">
          <a:xfrm>
            <a:off x="4410075" y="1896666"/>
            <a:ext cx="1619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3120" name="Line 53"/>
          <p:cNvSpPr>
            <a:spLocks noChangeShapeType="1"/>
          </p:cNvSpPr>
          <p:nvPr/>
        </p:nvSpPr>
        <p:spPr bwMode="auto">
          <a:xfrm>
            <a:off x="4572000" y="1896666"/>
            <a:ext cx="0" cy="2428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3121" name="Line 54"/>
          <p:cNvSpPr>
            <a:spLocks noChangeShapeType="1"/>
          </p:cNvSpPr>
          <p:nvPr/>
        </p:nvSpPr>
        <p:spPr bwMode="auto">
          <a:xfrm>
            <a:off x="1494235" y="3651647"/>
            <a:ext cx="6318647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3122" name="Line 55"/>
          <p:cNvSpPr>
            <a:spLocks noChangeShapeType="1"/>
          </p:cNvSpPr>
          <p:nvPr/>
        </p:nvSpPr>
        <p:spPr bwMode="auto">
          <a:xfrm>
            <a:off x="4301728" y="951310"/>
            <a:ext cx="353734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3123" name="Line 56"/>
          <p:cNvSpPr>
            <a:spLocks noChangeShapeType="1"/>
          </p:cNvSpPr>
          <p:nvPr/>
        </p:nvSpPr>
        <p:spPr bwMode="auto">
          <a:xfrm>
            <a:off x="4301728" y="1221581"/>
            <a:ext cx="353734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3124" name="Line 57"/>
          <p:cNvSpPr>
            <a:spLocks noChangeShapeType="1"/>
          </p:cNvSpPr>
          <p:nvPr/>
        </p:nvSpPr>
        <p:spPr bwMode="auto">
          <a:xfrm>
            <a:off x="4301728" y="1464469"/>
            <a:ext cx="353734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3125" name="Rectangle 58"/>
          <p:cNvSpPr>
            <a:spLocks noChangeArrowheads="1"/>
          </p:cNvSpPr>
          <p:nvPr/>
        </p:nvSpPr>
        <p:spPr bwMode="auto">
          <a:xfrm>
            <a:off x="3788569" y="2868216"/>
            <a:ext cx="108347" cy="40481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defTabSz="685800" eaLnBrk="1" fontAlgn="base" hangingPunct="1">
              <a:spcBef>
                <a:spcPct val="0"/>
              </a:spcBef>
              <a:spcAft>
                <a:spcPct val="0"/>
              </a:spcAft>
              <a:buNone/>
            </a:pPr>
            <a:endParaRPr lang="cs-CZ" altLang="cs-CZ" sz="1350">
              <a:solidFill>
                <a:srgbClr val="000000"/>
              </a:solidFill>
            </a:endParaRPr>
          </a:p>
        </p:txBody>
      </p:sp>
      <p:sp>
        <p:nvSpPr>
          <p:cNvPr id="3126" name="Line 59"/>
          <p:cNvSpPr>
            <a:spLocks noChangeShapeType="1"/>
          </p:cNvSpPr>
          <p:nvPr/>
        </p:nvSpPr>
        <p:spPr bwMode="auto">
          <a:xfrm flipV="1">
            <a:off x="3843338" y="2787253"/>
            <a:ext cx="0" cy="809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3127" name="Line 60"/>
          <p:cNvSpPr>
            <a:spLocks noChangeShapeType="1"/>
          </p:cNvSpPr>
          <p:nvPr/>
        </p:nvSpPr>
        <p:spPr bwMode="auto">
          <a:xfrm>
            <a:off x="3843337" y="2787254"/>
            <a:ext cx="7286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3128" name="Line 61"/>
          <p:cNvSpPr>
            <a:spLocks noChangeShapeType="1"/>
          </p:cNvSpPr>
          <p:nvPr/>
        </p:nvSpPr>
        <p:spPr bwMode="auto">
          <a:xfrm>
            <a:off x="3843338" y="3274219"/>
            <a:ext cx="0" cy="809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3129" name="Line 62"/>
          <p:cNvSpPr>
            <a:spLocks noChangeShapeType="1"/>
          </p:cNvSpPr>
          <p:nvPr/>
        </p:nvSpPr>
        <p:spPr bwMode="auto">
          <a:xfrm>
            <a:off x="3843337" y="3355181"/>
            <a:ext cx="7286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3130" name="Line 63"/>
          <p:cNvSpPr>
            <a:spLocks noChangeShapeType="1"/>
          </p:cNvSpPr>
          <p:nvPr/>
        </p:nvSpPr>
        <p:spPr bwMode="auto">
          <a:xfrm>
            <a:off x="5732860" y="1464469"/>
            <a:ext cx="0" cy="1107281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3131" name="Line 64"/>
          <p:cNvSpPr>
            <a:spLocks noChangeShapeType="1"/>
          </p:cNvSpPr>
          <p:nvPr/>
        </p:nvSpPr>
        <p:spPr bwMode="auto">
          <a:xfrm>
            <a:off x="6192441" y="1221582"/>
            <a:ext cx="0" cy="1350169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3132" name="Line 65"/>
          <p:cNvSpPr>
            <a:spLocks noChangeShapeType="1"/>
          </p:cNvSpPr>
          <p:nvPr/>
        </p:nvSpPr>
        <p:spPr bwMode="auto">
          <a:xfrm>
            <a:off x="6705600" y="951310"/>
            <a:ext cx="0" cy="162044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3133" name="Line 66"/>
          <p:cNvSpPr>
            <a:spLocks noChangeShapeType="1"/>
          </p:cNvSpPr>
          <p:nvPr/>
        </p:nvSpPr>
        <p:spPr bwMode="auto">
          <a:xfrm>
            <a:off x="5598319" y="2571750"/>
            <a:ext cx="296466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3134" name="Line 68"/>
          <p:cNvSpPr>
            <a:spLocks noChangeShapeType="1"/>
          </p:cNvSpPr>
          <p:nvPr/>
        </p:nvSpPr>
        <p:spPr bwMode="auto">
          <a:xfrm>
            <a:off x="5570935" y="2571750"/>
            <a:ext cx="32385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3135" name="Line 69"/>
          <p:cNvSpPr>
            <a:spLocks noChangeShapeType="1"/>
          </p:cNvSpPr>
          <p:nvPr/>
        </p:nvSpPr>
        <p:spPr bwMode="auto">
          <a:xfrm>
            <a:off x="5570935" y="2680097"/>
            <a:ext cx="32385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3136" name="Line 70"/>
          <p:cNvSpPr>
            <a:spLocks noChangeShapeType="1"/>
          </p:cNvSpPr>
          <p:nvPr/>
        </p:nvSpPr>
        <p:spPr bwMode="auto">
          <a:xfrm>
            <a:off x="5732860" y="2680097"/>
            <a:ext cx="0" cy="9715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3137" name="Line 71"/>
          <p:cNvSpPr>
            <a:spLocks noChangeShapeType="1"/>
          </p:cNvSpPr>
          <p:nvPr/>
        </p:nvSpPr>
        <p:spPr bwMode="auto">
          <a:xfrm>
            <a:off x="6030516" y="2571750"/>
            <a:ext cx="32385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3138" name="Line 72"/>
          <p:cNvSpPr>
            <a:spLocks noChangeShapeType="1"/>
          </p:cNvSpPr>
          <p:nvPr/>
        </p:nvSpPr>
        <p:spPr bwMode="auto">
          <a:xfrm>
            <a:off x="6030516" y="2680097"/>
            <a:ext cx="32385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3139" name="Line 73"/>
          <p:cNvSpPr>
            <a:spLocks noChangeShapeType="1"/>
          </p:cNvSpPr>
          <p:nvPr/>
        </p:nvSpPr>
        <p:spPr bwMode="auto">
          <a:xfrm>
            <a:off x="6192441" y="2680097"/>
            <a:ext cx="0" cy="9715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3140" name="Line 74"/>
          <p:cNvSpPr>
            <a:spLocks noChangeShapeType="1"/>
          </p:cNvSpPr>
          <p:nvPr/>
        </p:nvSpPr>
        <p:spPr bwMode="auto">
          <a:xfrm>
            <a:off x="6543675" y="2571750"/>
            <a:ext cx="32385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3141" name="Line 75"/>
          <p:cNvSpPr>
            <a:spLocks noChangeShapeType="1"/>
          </p:cNvSpPr>
          <p:nvPr/>
        </p:nvSpPr>
        <p:spPr bwMode="auto">
          <a:xfrm>
            <a:off x="6543675" y="2680097"/>
            <a:ext cx="32385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3142" name="Line 76"/>
          <p:cNvSpPr>
            <a:spLocks noChangeShapeType="1"/>
          </p:cNvSpPr>
          <p:nvPr/>
        </p:nvSpPr>
        <p:spPr bwMode="auto">
          <a:xfrm>
            <a:off x="6705600" y="2680097"/>
            <a:ext cx="0" cy="9715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3143" name="Line 77"/>
          <p:cNvSpPr>
            <a:spLocks noChangeShapeType="1"/>
          </p:cNvSpPr>
          <p:nvPr/>
        </p:nvSpPr>
        <p:spPr bwMode="auto">
          <a:xfrm flipH="1">
            <a:off x="1277541" y="925116"/>
            <a:ext cx="378619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3144" name="Line 78"/>
          <p:cNvSpPr>
            <a:spLocks noChangeShapeType="1"/>
          </p:cNvSpPr>
          <p:nvPr/>
        </p:nvSpPr>
        <p:spPr bwMode="auto">
          <a:xfrm flipH="1">
            <a:off x="1277541" y="1194197"/>
            <a:ext cx="378619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3145" name="Line 79"/>
          <p:cNvSpPr>
            <a:spLocks noChangeShapeType="1"/>
          </p:cNvSpPr>
          <p:nvPr/>
        </p:nvSpPr>
        <p:spPr bwMode="auto">
          <a:xfrm flipH="1">
            <a:off x="1277541" y="1437085"/>
            <a:ext cx="378619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3146" name="Line 80"/>
          <p:cNvSpPr>
            <a:spLocks noChangeShapeType="1"/>
          </p:cNvSpPr>
          <p:nvPr/>
        </p:nvSpPr>
        <p:spPr bwMode="auto">
          <a:xfrm>
            <a:off x="5625704" y="1950244"/>
            <a:ext cx="0" cy="432197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3147" name="Line 81"/>
          <p:cNvSpPr>
            <a:spLocks noChangeShapeType="1"/>
          </p:cNvSpPr>
          <p:nvPr/>
        </p:nvSpPr>
        <p:spPr bwMode="auto">
          <a:xfrm>
            <a:off x="6084168" y="1950244"/>
            <a:ext cx="0" cy="432197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3148" name="Line 82"/>
          <p:cNvSpPr>
            <a:spLocks noChangeShapeType="1"/>
          </p:cNvSpPr>
          <p:nvPr/>
        </p:nvSpPr>
        <p:spPr bwMode="auto">
          <a:xfrm>
            <a:off x="6624638" y="1950244"/>
            <a:ext cx="0" cy="432197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3149" name="Line 83"/>
          <p:cNvSpPr>
            <a:spLocks noChangeShapeType="1"/>
          </p:cNvSpPr>
          <p:nvPr/>
        </p:nvSpPr>
        <p:spPr bwMode="auto">
          <a:xfrm>
            <a:off x="7244954" y="1572816"/>
            <a:ext cx="0" cy="1647825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3150" name="Line 84"/>
          <p:cNvSpPr>
            <a:spLocks noChangeShapeType="1"/>
          </p:cNvSpPr>
          <p:nvPr/>
        </p:nvSpPr>
        <p:spPr bwMode="auto">
          <a:xfrm>
            <a:off x="7487841" y="1302544"/>
            <a:ext cx="0" cy="1918097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3151" name="Line 85"/>
          <p:cNvSpPr>
            <a:spLocks noChangeShapeType="1"/>
          </p:cNvSpPr>
          <p:nvPr/>
        </p:nvSpPr>
        <p:spPr bwMode="auto">
          <a:xfrm>
            <a:off x="7758113" y="1087041"/>
            <a:ext cx="0" cy="2133600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3152" name="Text Box 86"/>
          <p:cNvSpPr txBox="1">
            <a:spLocks noChangeArrowheads="1"/>
          </p:cNvSpPr>
          <p:nvPr/>
        </p:nvSpPr>
        <p:spPr bwMode="auto">
          <a:xfrm>
            <a:off x="7083028" y="3246835"/>
            <a:ext cx="404813" cy="2539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defTabSz="685800" eaLnBrk="1" fontAlgn="base" hangingPunct="1">
              <a:spcBef>
                <a:spcPct val="0"/>
              </a:spcBef>
              <a:spcAft>
                <a:spcPct val="0"/>
              </a:spcAft>
              <a:buNone/>
            </a:pPr>
            <a:r>
              <a:rPr lang="cs-CZ" altLang="cs-CZ" sz="1050">
                <a:solidFill>
                  <a:srgbClr val="0000FF"/>
                </a:solidFill>
              </a:rPr>
              <a:t>U</a:t>
            </a:r>
            <a:r>
              <a:rPr lang="cs-CZ" altLang="cs-CZ" sz="1050" baseline="-25000">
                <a:solidFill>
                  <a:srgbClr val="0000FF"/>
                </a:solidFill>
              </a:rPr>
              <a:t>1E</a:t>
            </a:r>
            <a:endParaRPr lang="cs-CZ" altLang="cs-CZ" sz="1050">
              <a:solidFill>
                <a:srgbClr val="0000FF"/>
              </a:solidFill>
            </a:endParaRPr>
          </a:p>
        </p:txBody>
      </p:sp>
      <p:sp>
        <p:nvSpPr>
          <p:cNvPr id="3153" name="Text Box 87"/>
          <p:cNvSpPr txBox="1">
            <a:spLocks noChangeArrowheads="1"/>
          </p:cNvSpPr>
          <p:nvPr/>
        </p:nvSpPr>
        <p:spPr bwMode="auto">
          <a:xfrm>
            <a:off x="5817990" y="2139554"/>
            <a:ext cx="365522" cy="2539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defTabSz="685800" eaLnBrk="1" fontAlgn="base" hangingPunct="1">
              <a:spcBef>
                <a:spcPct val="0"/>
              </a:spcBef>
              <a:spcAft>
                <a:spcPct val="0"/>
              </a:spcAft>
              <a:buNone/>
            </a:pPr>
            <a:r>
              <a:rPr lang="cs-CZ" altLang="cs-CZ" sz="1050" dirty="0">
                <a:solidFill>
                  <a:srgbClr val="FF0000"/>
                </a:solidFill>
              </a:rPr>
              <a:t>I</a:t>
            </a:r>
            <a:r>
              <a:rPr lang="cs-CZ" altLang="cs-CZ" sz="1050" baseline="-25000" dirty="0">
                <a:solidFill>
                  <a:srgbClr val="FF0000"/>
                </a:solidFill>
              </a:rPr>
              <a:t>C2</a:t>
            </a:r>
            <a:endParaRPr lang="cs-CZ" altLang="cs-CZ" sz="1050" dirty="0">
              <a:solidFill>
                <a:srgbClr val="FF0000"/>
              </a:solidFill>
            </a:endParaRPr>
          </a:p>
        </p:txBody>
      </p:sp>
      <p:sp>
        <p:nvSpPr>
          <p:cNvPr id="3154" name="Text Box 88"/>
          <p:cNvSpPr txBox="1">
            <a:spLocks noChangeArrowheads="1"/>
          </p:cNvSpPr>
          <p:nvPr/>
        </p:nvSpPr>
        <p:spPr bwMode="auto">
          <a:xfrm>
            <a:off x="6273999" y="2145506"/>
            <a:ext cx="350639" cy="2539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defTabSz="685800" eaLnBrk="1" fontAlgn="base" hangingPunct="1">
              <a:spcBef>
                <a:spcPct val="0"/>
              </a:spcBef>
              <a:spcAft>
                <a:spcPct val="0"/>
              </a:spcAft>
              <a:buNone/>
            </a:pPr>
            <a:r>
              <a:rPr lang="cs-CZ" altLang="cs-CZ" sz="1050" dirty="0">
                <a:solidFill>
                  <a:srgbClr val="FF0000"/>
                </a:solidFill>
              </a:rPr>
              <a:t>I</a:t>
            </a:r>
            <a:r>
              <a:rPr lang="cs-CZ" altLang="cs-CZ" sz="1050" baseline="-25000" dirty="0">
                <a:solidFill>
                  <a:srgbClr val="FF0000"/>
                </a:solidFill>
              </a:rPr>
              <a:t>C3</a:t>
            </a:r>
            <a:endParaRPr lang="cs-CZ" altLang="cs-CZ" sz="1050" dirty="0">
              <a:solidFill>
                <a:srgbClr val="FF0000"/>
              </a:solidFill>
            </a:endParaRPr>
          </a:p>
        </p:txBody>
      </p:sp>
      <p:sp>
        <p:nvSpPr>
          <p:cNvPr id="3155" name="Text Box 89"/>
          <p:cNvSpPr txBox="1">
            <a:spLocks noChangeArrowheads="1"/>
          </p:cNvSpPr>
          <p:nvPr/>
        </p:nvSpPr>
        <p:spPr bwMode="auto">
          <a:xfrm>
            <a:off x="5267326" y="2127052"/>
            <a:ext cx="377429" cy="2539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defTabSz="685800" eaLnBrk="1" fontAlgn="base" hangingPunct="1">
              <a:spcBef>
                <a:spcPct val="0"/>
              </a:spcBef>
              <a:spcAft>
                <a:spcPct val="0"/>
              </a:spcAft>
              <a:buNone/>
            </a:pPr>
            <a:r>
              <a:rPr lang="cs-CZ" altLang="cs-CZ" sz="1050" dirty="0">
                <a:solidFill>
                  <a:srgbClr val="FF0000"/>
                </a:solidFill>
              </a:rPr>
              <a:t>I</a:t>
            </a:r>
            <a:r>
              <a:rPr lang="cs-CZ" altLang="cs-CZ" sz="1050" baseline="-25000" dirty="0">
                <a:solidFill>
                  <a:srgbClr val="FF0000"/>
                </a:solidFill>
              </a:rPr>
              <a:t>C1</a:t>
            </a:r>
            <a:endParaRPr lang="cs-CZ" altLang="cs-CZ" sz="1050" dirty="0">
              <a:solidFill>
                <a:srgbClr val="FF0000"/>
              </a:solidFill>
            </a:endParaRPr>
          </a:p>
        </p:txBody>
      </p:sp>
      <p:sp>
        <p:nvSpPr>
          <p:cNvPr id="3156" name="Text Box 90"/>
          <p:cNvSpPr txBox="1">
            <a:spLocks noChangeArrowheads="1"/>
          </p:cNvSpPr>
          <p:nvPr/>
        </p:nvSpPr>
        <p:spPr bwMode="auto">
          <a:xfrm>
            <a:off x="7327106" y="3246835"/>
            <a:ext cx="404813" cy="2539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defTabSz="685800" eaLnBrk="1" fontAlgn="base" hangingPunct="1">
              <a:spcBef>
                <a:spcPct val="0"/>
              </a:spcBef>
              <a:spcAft>
                <a:spcPct val="0"/>
              </a:spcAft>
              <a:buNone/>
            </a:pPr>
            <a:r>
              <a:rPr lang="cs-CZ" altLang="cs-CZ" sz="1050">
                <a:solidFill>
                  <a:srgbClr val="0000FF"/>
                </a:solidFill>
              </a:rPr>
              <a:t>U</a:t>
            </a:r>
            <a:r>
              <a:rPr lang="cs-CZ" altLang="cs-CZ" sz="1050" baseline="-25000">
                <a:solidFill>
                  <a:srgbClr val="0000FF"/>
                </a:solidFill>
              </a:rPr>
              <a:t>2E</a:t>
            </a:r>
            <a:endParaRPr lang="cs-CZ" altLang="cs-CZ" sz="1050">
              <a:solidFill>
                <a:srgbClr val="0000FF"/>
              </a:solidFill>
            </a:endParaRPr>
          </a:p>
        </p:txBody>
      </p:sp>
      <p:sp>
        <p:nvSpPr>
          <p:cNvPr id="3157" name="Text Box 91"/>
          <p:cNvSpPr txBox="1">
            <a:spLocks noChangeArrowheads="1"/>
          </p:cNvSpPr>
          <p:nvPr/>
        </p:nvSpPr>
        <p:spPr bwMode="auto">
          <a:xfrm>
            <a:off x="7596187" y="3246835"/>
            <a:ext cx="404813" cy="2539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defTabSz="685800" eaLnBrk="1" fontAlgn="base" hangingPunct="1">
              <a:spcBef>
                <a:spcPct val="0"/>
              </a:spcBef>
              <a:spcAft>
                <a:spcPct val="0"/>
              </a:spcAft>
              <a:buNone/>
            </a:pPr>
            <a:r>
              <a:rPr lang="cs-CZ" altLang="cs-CZ" sz="1050">
                <a:solidFill>
                  <a:srgbClr val="0000FF"/>
                </a:solidFill>
              </a:rPr>
              <a:t>U</a:t>
            </a:r>
            <a:r>
              <a:rPr lang="cs-CZ" altLang="cs-CZ" sz="1050" baseline="-25000">
                <a:solidFill>
                  <a:srgbClr val="0000FF"/>
                </a:solidFill>
              </a:rPr>
              <a:t>3E</a:t>
            </a:r>
            <a:endParaRPr lang="cs-CZ" altLang="cs-CZ" sz="1050">
              <a:solidFill>
                <a:srgbClr val="0000FF"/>
              </a:solidFill>
            </a:endParaRPr>
          </a:p>
        </p:txBody>
      </p:sp>
      <p:sp>
        <p:nvSpPr>
          <p:cNvPr id="3158" name="Text Box 92"/>
          <p:cNvSpPr txBox="1">
            <a:spLocks noChangeArrowheads="1"/>
          </p:cNvSpPr>
          <p:nvPr/>
        </p:nvSpPr>
        <p:spPr bwMode="auto">
          <a:xfrm>
            <a:off x="2870597" y="2680097"/>
            <a:ext cx="404813" cy="2539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defTabSz="685800" eaLnBrk="1" fontAlgn="base" hangingPunct="1">
              <a:spcBef>
                <a:spcPct val="0"/>
              </a:spcBef>
              <a:spcAft>
                <a:spcPct val="0"/>
              </a:spcAft>
              <a:buNone/>
            </a:pPr>
            <a:r>
              <a:rPr lang="cs-CZ" altLang="cs-CZ" sz="1050">
                <a:solidFill>
                  <a:srgbClr val="0000FF"/>
                </a:solidFill>
              </a:rPr>
              <a:t>U</a:t>
            </a:r>
            <a:r>
              <a:rPr lang="cs-CZ" altLang="cs-CZ" sz="1050" baseline="-25000">
                <a:solidFill>
                  <a:srgbClr val="0000FF"/>
                </a:solidFill>
              </a:rPr>
              <a:t>NE</a:t>
            </a:r>
            <a:endParaRPr lang="cs-CZ" altLang="cs-CZ" sz="1050">
              <a:solidFill>
                <a:srgbClr val="0000FF"/>
              </a:solidFill>
            </a:endParaRPr>
          </a:p>
        </p:txBody>
      </p:sp>
      <p:sp>
        <p:nvSpPr>
          <p:cNvPr id="3159" name="Line 93"/>
          <p:cNvSpPr>
            <a:spLocks noChangeShapeType="1"/>
          </p:cNvSpPr>
          <p:nvPr/>
        </p:nvSpPr>
        <p:spPr bwMode="auto">
          <a:xfrm>
            <a:off x="3302794" y="1747838"/>
            <a:ext cx="0" cy="1647825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3160" name="Text Box 94"/>
          <p:cNvSpPr txBox="1">
            <a:spLocks noChangeArrowheads="1"/>
          </p:cNvSpPr>
          <p:nvPr/>
        </p:nvSpPr>
        <p:spPr bwMode="auto">
          <a:xfrm>
            <a:off x="3681413" y="1626394"/>
            <a:ext cx="284560" cy="2539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defTabSz="685800" eaLnBrk="1" fontAlgn="base" hangingPunct="1">
              <a:spcBef>
                <a:spcPct val="0"/>
              </a:spcBef>
              <a:spcAft>
                <a:spcPct val="0"/>
              </a:spcAft>
              <a:buNone/>
            </a:pPr>
            <a:r>
              <a:rPr lang="cs-CZ" altLang="cs-CZ" sz="1050" dirty="0">
                <a:solidFill>
                  <a:srgbClr val="FF0000"/>
                </a:solidFill>
              </a:rPr>
              <a:t>I</a:t>
            </a:r>
            <a:r>
              <a:rPr lang="cs-CZ" altLang="cs-CZ" sz="1050" baseline="-25000" dirty="0">
                <a:solidFill>
                  <a:srgbClr val="FF0000"/>
                </a:solidFill>
              </a:rPr>
              <a:t>L</a:t>
            </a:r>
            <a:endParaRPr lang="cs-CZ" altLang="cs-CZ" sz="1050" dirty="0">
              <a:solidFill>
                <a:srgbClr val="FF0000"/>
              </a:solidFill>
            </a:endParaRPr>
          </a:p>
        </p:txBody>
      </p:sp>
      <p:sp>
        <p:nvSpPr>
          <p:cNvPr id="3161" name="Line 95"/>
          <p:cNvSpPr>
            <a:spLocks noChangeShapeType="1"/>
          </p:cNvSpPr>
          <p:nvPr/>
        </p:nvSpPr>
        <p:spPr bwMode="auto">
          <a:xfrm>
            <a:off x="3707606" y="1545431"/>
            <a:ext cx="0" cy="215504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3162" name="Text Box 96"/>
          <p:cNvSpPr txBox="1">
            <a:spLocks noChangeArrowheads="1"/>
          </p:cNvSpPr>
          <p:nvPr/>
        </p:nvSpPr>
        <p:spPr bwMode="auto">
          <a:xfrm>
            <a:off x="4187429" y="2976563"/>
            <a:ext cx="824265" cy="3231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defTabSz="685800" eaLnBrk="1" fontAlgn="base" hangingPunct="1">
              <a:spcBef>
                <a:spcPct val="0"/>
              </a:spcBef>
              <a:spcAft>
                <a:spcPct val="0"/>
              </a:spcAft>
              <a:buNone/>
            </a:pPr>
            <a:r>
              <a:rPr lang="cs-CZ" altLang="cs-CZ" sz="750">
                <a:solidFill>
                  <a:srgbClr val="0000FF"/>
                </a:solidFill>
              </a:rPr>
              <a:t>Napětí 0..100V</a:t>
            </a:r>
          </a:p>
          <a:p>
            <a:pPr defTabSz="685800" eaLnBrk="1" fontAlgn="base" hangingPunct="1">
              <a:spcBef>
                <a:spcPct val="0"/>
              </a:spcBef>
              <a:spcAft>
                <a:spcPct val="0"/>
              </a:spcAft>
              <a:buNone/>
            </a:pPr>
            <a:r>
              <a:rPr lang="cs-CZ" altLang="cs-CZ" sz="750">
                <a:solidFill>
                  <a:srgbClr val="0000FF"/>
                </a:solidFill>
              </a:rPr>
              <a:t>Pro regulaci</a:t>
            </a:r>
          </a:p>
        </p:txBody>
      </p:sp>
      <p:sp>
        <p:nvSpPr>
          <p:cNvPr id="3163" name="Text Box 97"/>
          <p:cNvSpPr txBox="1">
            <a:spLocks noChangeArrowheads="1"/>
          </p:cNvSpPr>
          <p:nvPr/>
        </p:nvSpPr>
        <p:spPr bwMode="auto">
          <a:xfrm>
            <a:off x="4599385" y="1896666"/>
            <a:ext cx="566738" cy="6694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defTabSz="685800" eaLnBrk="1" fontAlgn="base" hangingPunct="1">
              <a:spcBef>
                <a:spcPct val="0"/>
              </a:spcBef>
              <a:spcAft>
                <a:spcPct val="0"/>
              </a:spcAft>
              <a:buNone/>
            </a:pPr>
            <a:r>
              <a:rPr lang="cs-CZ" altLang="cs-CZ" sz="750">
                <a:solidFill>
                  <a:srgbClr val="0000FF"/>
                </a:solidFill>
              </a:rPr>
              <a:t>Odpor pro </a:t>
            </a:r>
          </a:p>
          <a:p>
            <a:pPr defTabSz="685800" eaLnBrk="1" fontAlgn="base" hangingPunct="1">
              <a:spcBef>
                <a:spcPct val="0"/>
              </a:spcBef>
              <a:spcAft>
                <a:spcPct val="0"/>
              </a:spcAft>
              <a:buNone/>
            </a:pPr>
            <a:r>
              <a:rPr lang="cs-CZ" altLang="cs-CZ" sz="750">
                <a:solidFill>
                  <a:srgbClr val="0000FF"/>
                </a:solidFill>
              </a:rPr>
              <a:t>zvýšení</a:t>
            </a:r>
          </a:p>
          <a:p>
            <a:pPr defTabSz="685800" eaLnBrk="1" fontAlgn="base" hangingPunct="1">
              <a:spcBef>
                <a:spcPct val="0"/>
              </a:spcBef>
              <a:spcAft>
                <a:spcPct val="0"/>
              </a:spcAft>
              <a:buNone/>
            </a:pPr>
            <a:r>
              <a:rPr lang="cs-CZ" altLang="cs-CZ" sz="750">
                <a:solidFill>
                  <a:srgbClr val="0000FF"/>
                </a:solidFill>
              </a:rPr>
              <a:t>činné složky</a:t>
            </a:r>
          </a:p>
        </p:txBody>
      </p:sp>
      <p:sp>
        <p:nvSpPr>
          <p:cNvPr id="3164" name="Text Box 98"/>
          <p:cNvSpPr txBox="1">
            <a:spLocks noChangeArrowheads="1"/>
          </p:cNvSpPr>
          <p:nvPr/>
        </p:nvSpPr>
        <p:spPr bwMode="auto">
          <a:xfrm>
            <a:off x="3800476" y="534591"/>
            <a:ext cx="627095" cy="3000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defTabSz="685800" eaLnBrk="1" fontAlgn="base" hangingPunct="1">
              <a:spcBef>
                <a:spcPct val="0"/>
              </a:spcBef>
              <a:spcAft>
                <a:spcPct val="0"/>
              </a:spcAft>
              <a:buNone/>
            </a:pPr>
            <a:r>
              <a:rPr lang="cs-CZ" altLang="cs-CZ" sz="1350">
                <a:solidFill>
                  <a:srgbClr val="000000"/>
                </a:solidFill>
              </a:rPr>
              <a:t>23 kV</a:t>
            </a:r>
          </a:p>
        </p:txBody>
      </p:sp>
      <p:sp>
        <p:nvSpPr>
          <p:cNvPr id="3165" name="Text Box 99"/>
          <p:cNvSpPr txBox="1">
            <a:spLocks noChangeArrowheads="1"/>
          </p:cNvSpPr>
          <p:nvPr/>
        </p:nvSpPr>
        <p:spPr bwMode="auto">
          <a:xfrm>
            <a:off x="1694260" y="479822"/>
            <a:ext cx="710451" cy="3000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defTabSz="685800" eaLnBrk="1" fontAlgn="base" hangingPunct="1">
              <a:spcBef>
                <a:spcPct val="0"/>
              </a:spcBef>
              <a:spcAft>
                <a:spcPct val="0"/>
              </a:spcAft>
              <a:buNone/>
            </a:pPr>
            <a:r>
              <a:rPr lang="cs-CZ" altLang="cs-CZ" sz="1350">
                <a:solidFill>
                  <a:srgbClr val="000000"/>
                </a:solidFill>
              </a:rPr>
              <a:t>110 kV</a:t>
            </a:r>
          </a:p>
        </p:txBody>
      </p:sp>
      <p:sp>
        <p:nvSpPr>
          <p:cNvPr id="3166" name="Text Box 100"/>
          <p:cNvSpPr txBox="1">
            <a:spLocks noChangeArrowheads="1"/>
          </p:cNvSpPr>
          <p:nvPr/>
        </p:nvSpPr>
        <p:spPr bwMode="auto">
          <a:xfrm>
            <a:off x="2531269" y="553641"/>
            <a:ext cx="1170513" cy="3231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defTabSz="685800" eaLnBrk="1" fontAlgn="base" hangingPunct="1">
              <a:spcBef>
                <a:spcPct val="0"/>
              </a:spcBef>
              <a:spcAft>
                <a:spcPct val="0"/>
              </a:spcAft>
              <a:buNone/>
            </a:pPr>
            <a:r>
              <a:rPr lang="cs-CZ" altLang="cs-CZ" sz="750">
                <a:solidFill>
                  <a:srgbClr val="0000FF"/>
                </a:solidFill>
              </a:rPr>
              <a:t>Terciál pro </a:t>
            </a:r>
          </a:p>
          <a:p>
            <a:pPr defTabSz="685800" eaLnBrk="1" fontAlgn="base" hangingPunct="1">
              <a:spcBef>
                <a:spcPct val="0"/>
              </a:spcBef>
              <a:spcAft>
                <a:spcPct val="0"/>
              </a:spcAft>
              <a:buNone/>
            </a:pPr>
            <a:r>
              <a:rPr lang="cs-CZ" altLang="cs-CZ" sz="750">
                <a:solidFill>
                  <a:srgbClr val="0000FF"/>
                </a:solidFill>
              </a:rPr>
              <a:t>vyrovnávání nesymetrií</a:t>
            </a:r>
          </a:p>
        </p:txBody>
      </p:sp>
      <p:sp>
        <p:nvSpPr>
          <p:cNvPr id="3167" name="Line 101"/>
          <p:cNvSpPr>
            <a:spLocks noChangeShapeType="1"/>
          </p:cNvSpPr>
          <p:nvPr/>
        </p:nvSpPr>
        <p:spPr bwMode="auto">
          <a:xfrm>
            <a:off x="4410075" y="870347"/>
            <a:ext cx="540544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3168" name="Line 102"/>
          <p:cNvSpPr>
            <a:spLocks noChangeShapeType="1"/>
          </p:cNvSpPr>
          <p:nvPr/>
        </p:nvSpPr>
        <p:spPr bwMode="auto">
          <a:xfrm>
            <a:off x="4382691" y="1140619"/>
            <a:ext cx="594122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3169" name="Line 103"/>
          <p:cNvSpPr>
            <a:spLocks noChangeShapeType="1"/>
          </p:cNvSpPr>
          <p:nvPr/>
        </p:nvSpPr>
        <p:spPr bwMode="auto">
          <a:xfrm>
            <a:off x="4382691" y="1383506"/>
            <a:ext cx="567928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3170" name="Text Box 104"/>
          <p:cNvSpPr txBox="1">
            <a:spLocks noChangeArrowheads="1"/>
          </p:cNvSpPr>
          <p:nvPr/>
        </p:nvSpPr>
        <p:spPr bwMode="auto">
          <a:xfrm>
            <a:off x="5004197" y="1248966"/>
            <a:ext cx="284559" cy="2539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defTabSz="685800" eaLnBrk="1" fontAlgn="base" hangingPunct="1">
              <a:spcBef>
                <a:spcPct val="0"/>
              </a:spcBef>
              <a:spcAft>
                <a:spcPct val="0"/>
              </a:spcAft>
              <a:buNone/>
            </a:pPr>
            <a:r>
              <a:rPr lang="cs-CZ" altLang="cs-CZ" sz="1050">
                <a:solidFill>
                  <a:srgbClr val="FF0000"/>
                </a:solidFill>
              </a:rPr>
              <a:t>I</a:t>
            </a:r>
            <a:r>
              <a:rPr lang="cs-CZ" altLang="cs-CZ" sz="1050" baseline="-25000">
                <a:solidFill>
                  <a:srgbClr val="FF0000"/>
                </a:solidFill>
              </a:rPr>
              <a:t>1</a:t>
            </a:r>
            <a:endParaRPr lang="cs-CZ" altLang="cs-CZ" sz="1050">
              <a:solidFill>
                <a:srgbClr val="FF0000"/>
              </a:solidFill>
            </a:endParaRPr>
          </a:p>
        </p:txBody>
      </p:sp>
      <p:sp>
        <p:nvSpPr>
          <p:cNvPr id="3171" name="Text Box 105"/>
          <p:cNvSpPr txBox="1">
            <a:spLocks noChangeArrowheads="1"/>
          </p:cNvSpPr>
          <p:nvPr/>
        </p:nvSpPr>
        <p:spPr bwMode="auto">
          <a:xfrm>
            <a:off x="4976813" y="1006079"/>
            <a:ext cx="284560" cy="2539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defTabSz="685800" eaLnBrk="1" fontAlgn="base" hangingPunct="1">
              <a:spcBef>
                <a:spcPct val="0"/>
              </a:spcBef>
              <a:spcAft>
                <a:spcPct val="0"/>
              </a:spcAft>
              <a:buNone/>
            </a:pPr>
            <a:r>
              <a:rPr lang="cs-CZ" altLang="cs-CZ" sz="1050">
                <a:solidFill>
                  <a:srgbClr val="FF0000"/>
                </a:solidFill>
              </a:rPr>
              <a:t>I</a:t>
            </a:r>
            <a:r>
              <a:rPr lang="cs-CZ" altLang="cs-CZ" sz="1050" baseline="-25000">
                <a:solidFill>
                  <a:srgbClr val="FF0000"/>
                </a:solidFill>
              </a:rPr>
              <a:t>2</a:t>
            </a:r>
            <a:endParaRPr lang="cs-CZ" altLang="cs-CZ" sz="1050">
              <a:solidFill>
                <a:srgbClr val="FF0000"/>
              </a:solidFill>
            </a:endParaRPr>
          </a:p>
        </p:txBody>
      </p:sp>
      <p:sp>
        <p:nvSpPr>
          <p:cNvPr id="3172" name="Text Box 106"/>
          <p:cNvSpPr txBox="1">
            <a:spLocks noChangeArrowheads="1"/>
          </p:cNvSpPr>
          <p:nvPr/>
        </p:nvSpPr>
        <p:spPr bwMode="auto">
          <a:xfrm>
            <a:off x="4950619" y="735806"/>
            <a:ext cx="284560" cy="2539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defTabSz="685800" eaLnBrk="1" fontAlgn="base" hangingPunct="1">
              <a:spcBef>
                <a:spcPct val="0"/>
              </a:spcBef>
              <a:spcAft>
                <a:spcPct val="0"/>
              </a:spcAft>
              <a:buNone/>
            </a:pPr>
            <a:r>
              <a:rPr lang="cs-CZ" altLang="cs-CZ" sz="1050">
                <a:solidFill>
                  <a:srgbClr val="FF0000"/>
                </a:solidFill>
              </a:rPr>
              <a:t>I</a:t>
            </a:r>
            <a:r>
              <a:rPr lang="cs-CZ" altLang="cs-CZ" sz="1050" baseline="-25000">
                <a:solidFill>
                  <a:srgbClr val="FF0000"/>
                </a:solidFill>
              </a:rPr>
              <a:t>3</a:t>
            </a:r>
            <a:endParaRPr lang="cs-CZ" altLang="cs-CZ" sz="1050">
              <a:solidFill>
                <a:srgbClr val="FF0000"/>
              </a:solidFill>
            </a:endParaRPr>
          </a:p>
        </p:txBody>
      </p:sp>
      <p:sp>
        <p:nvSpPr>
          <p:cNvPr id="3173" name="Text Box 107"/>
          <p:cNvSpPr txBox="1">
            <a:spLocks noChangeArrowheads="1"/>
          </p:cNvSpPr>
          <p:nvPr/>
        </p:nvSpPr>
        <p:spPr bwMode="auto">
          <a:xfrm>
            <a:off x="1375173" y="3894535"/>
            <a:ext cx="6393656" cy="11310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defTabSz="685800" eaLnBrk="1" fontAlgn="base" hangingPunct="1">
              <a:spcBef>
                <a:spcPct val="0"/>
              </a:spcBef>
              <a:spcAft>
                <a:spcPct val="0"/>
              </a:spcAft>
              <a:buNone/>
            </a:pPr>
            <a:r>
              <a:rPr lang="cs-CZ" altLang="cs-CZ" sz="1350" dirty="0">
                <a:solidFill>
                  <a:srgbClr val="000000"/>
                </a:solidFill>
              </a:rPr>
              <a:t>C</a:t>
            </a:r>
            <a:r>
              <a:rPr lang="cs-CZ" altLang="cs-CZ" sz="1050" baseline="-25000" dirty="0">
                <a:solidFill>
                  <a:srgbClr val="000000"/>
                </a:solidFill>
              </a:rPr>
              <a:t>1,2,3</a:t>
            </a:r>
            <a:r>
              <a:rPr lang="cs-CZ" altLang="cs-CZ" sz="1350" dirty="0">
                <a:solidFill>
                  <a:srgbClr val="000000"/>
                </a:solidFill>
              </a:rPr>
              <a:t> 	kapacity vodičů proti zemi</a:t>
            </a:r>
          </a:p>
          <a:p>
            <a:pPr defTabSz="685800" eaLnBrk="1" fontAlgn="base" hangingPunct="1">
              <a:spcBef>
                <a:spcPct val="0"/>
              </a:spcBef>
              <a:spcAft>
                <a:spcPct val="0"/>
              </a:spcAft>
              <a:buNone/>
            </a:pPr>
            <a:r>
              <a:rPr lang="cs-CZ" altLang="cs-CZ" sz="1350" dirty="0">
                <a:solidFill>
                  <a:srgbClr val="000000"/>
                </a:solidFill>
              </a:rPr>
              <a:t>I</a:t>
            </a:r>
            <a:r>
              <a:rPr lang="cs-CZ" altLang="cs-CZ" sz="1050" baseline="-25000" dirty="0">
                <a:solidFill>
                  <a:srgbClr val="000000"/>
                </a:solidFill>
              </a:rPr>
              <a:t>1,2,2</a:t>
            </a:r>
            <a:r>
              <a:rPr lang="cs-CZ" altLang="cs-CZ" sz="1350" dirty="0">
                <a:solidFill>
                  <a:srgbClr val="000000"/>
                </a:solidFill>
              </a:rPr>
              <a:t> 	proudy do konzumu</a:t>
            </a:r>
          </a:p>
          <a:p>
            <a:pPr defTabSz="685800" eaLnBrk="1" fontAlgn="base" hangingPunct="1">
              <a:spcBef>
                <a:spcPct val="0"/>
              </a:spcBef>
              <a:spcAft>
                <a:spcPct val="0"/>
              </a:spcAft>
              <a:buNone/>
            </a:pPr>
            <a:r>
              <a:rPr lang="cs-CZ" altLang="cs-CZ" sz="1350" dirty="0">
                <a:solidFill>
                  <a:srgbClr val="000000"/>
                </a:solidFill>
              </a:rPr>
              <a:t>I</a:t>
            </a:r>
            <a:r>
              <a:rPr lang="cs-CZ" altLang="cs-CZ" sz="1050" baseline="-25000" dirty="0">
                <a:solidFill>
                  <a:srgbClr val="000000"/>
                </a:solidFill>
              </a:rPr>
              <a:t>c1,2,3 </a:t>
            </a:r>
            <a:r>
              <a:rPr lang="cs-CZ" altLang="cs-CZ" sz="1350" dirty="0">
                <a:solidFill>
                  <a:srgbClr val="000000"/>
                </a:solidFill>
              </a:rPr>
              <a:t>	kapacitní proudy (svody) jsou dány kapacitou vodič zem, tato</a:t>
            </a:r>
          </a:p>
          <a:p>
            <a:pPr defTabSz="685800" eaLnBrk="1" fontAlgn="base" hangingPunct="1">
              <a:spcBef>
                <a:spcPct val="0"/>
              </a:spcBef>
              <a:spcAft>
                <a:spcPct val="0"/>
              </a:spcAft>
              <a:buNone/>
            </a:pPr>
            <a:r>
              <a:rPr lang="cs-CZ" altLang="cs-CZ" sz="1350" dirty="0">
                <a:solidFill>
                  <a:srgbClr val="000000"/>
                </a:solidFill>
              </a:rPr>
              <a:t>	není pro všechny fáze-zem stejná, proto vzniká přirozená nesymetrie</a:t>
            </a:r>
          </a:p>
          <a:p>
            <a:pPr defTabSz="685800" eaLnBrk="1" fontAlgn="base" hangingPunct="1">
              <a:spcBef>
                <a:spcPct val="0"/>
              </a:spcBef>
              <a:spcAft>
                <a:spcPct val="0"/>
              </a:spcAft>
              <a:buNone/>
            </a:pPr>
            <a:r>
              <a:rPr lang="cs-CZ" altLang="cs-CZ" sz="1350" dirty="0">
                <a:solidFill>
                  <a:srgbClr val="000000"/>
                </a:solidFill>
              </a:rPr>
              <a:t>I</a:t>
            </a:r>
            <a:r>
              <a:rPr lang="cs-CZ" altLang="cs-CZ" sz="1050" baseline="-25000" dirty="0">
                <a:solidFill>
                  <a:srgbClr val="000000"/>
                </a:solidFill>
              </a:rPr>
              <a:t>L</a:t>
            </a:r>
            <a:r>
              <a:rPr lang="cs-CZ" altLang="cs-CZ" sz="1350" dirty="0">
                <a:solidFill>
                  <a:srgbClr val="000000"/>
                </a:solidFill>
              </a:rPr>
              <a:t>	proud tlumivkou vyvolaný kapacitní nesymetrií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altLang="cs-CZ" sz="2100">
                <a:solidFill>
                  <a:srgbClr val="FF0000"/>
                </a:solidFill>
              </a:rPr>
              <a:t>Zhášená síť – normální provoz</a:t>
            </a:r>
          </a:p>
        </p:txBody>
      </p:sp>
      <p:sp>
        <p:nvSpPr>
          <p:cNvPr id="4099" name="Oval 6"/>
          <p:cNvSpPr>
            <a:spLocks noChangeArrowheads="1"/>
          </p:cNvSpPr>
          <p:nvPr/>
        </p:nvSpPr>
        <p:spPr bwMode="auto">
          <a:xfrm>
            <a:off x="3234929" y="1221581"/>
            <a:ext cx="2672953" cy="2700338"/>
          </a:xfrm>
          <a:prstGeom prst="ellips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defTabSz="685800" eaLnBrk="1" fontAlgn="base" hangingPunct="1">
              <a:spcBef>
                <a:spcPct val="0"/>
              </a:spcBef>
              <a:spcAft>
                <a:spcPct val="0"/>
              </a:spcAft>
              <a:buNone/>
            </a:pPr>
            <a:endParaRPr lang="cs-CZ" altLang="cs-CZ" sz="1350">
              <a:solidFill>
                <a:srgbClr val="000000"/>
              </a:solidFill>
            </a:endParaRPr>
          </a:p>
        </p:txBody>
      </p:sp>
      <p:sp>
        <p:nvSpPr>
          <p:cNvPr id="4100" name="Line 7"/>
          <p:cNvSpPr>
            <a:spLocks noChangeShapeType="1"/>
          </p:cNvSpPr>
          <p:nvPr/>
        </p:nvSpPr>
        <p:spPr bwMode="auto">
          <a:xfrm>
            <a:off x="4572000" y="2571750"/>
            <a:ext cx="0" cy="1350169"/>
          </a:xfrm>
          <a:prstGeom prst="line">
            <a:avLst/>
          </a:prstGeom>
          <a:noFill/>
          <a:ln w="9525">
            <a:solidFill>
              <a:srgbClr val="0000FF"/>
            </a:solidFill>
            <a:prstDash val="dash"/>
            <a:round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4101" name="Line 8"/>
          <p:cNvSpPr>
            <a:spLocks noChangeShapeType="1"/>
          </p:cNvSpPr>
          <p:nvPr/>
        </p:nvSpPr>
        <p:spPr bwMode="auto">
          <a:xfrm flipV="1">
            <a:off x="4572000" y="1626394"/>
            <a:ext cx="971550" cy="945356"/>
          </a:xfrm>
          <a:prstGeom prst="line">
            <a:avLst/>
          </a:prstGeom>
          <a:noFill/>
          <a:ln w="9525">
            <a:solidFill>
              <a:srgbClr val="0000FF"/>
            </a:solidFill>
            <a:prstDash val="dash"/>
            <a:round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4102" name="Line 9"/>
          <p:cNvSpPr>
            <a:spLocks noChangeShapeType="1"/>
          </p:cNvSpPr>
          <p:nvPr/>
        </p:nvSpPr>
        <p:spPr bwMode="auto">
          <a:xfrm flipH="1" flipV="1">
            <a:off x="3654028" y="1572816"/>
            <a:ext cx="917972" cy="998934"/>
          </a:xfrm>
          <a:prstGeom prst="line">
            <a:avLst/>
          </a:prstGeom>
          <a:noFill/>
          <a:ln w="9525">
            <a:solidFill>
              <a:srgbClr val="0000FF"/>
            </a:solidFill>
            <a:prstDash val="dash"/>
            <a:round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4103" name="Line 11"/>
          <p:cNvSpPr>
            <a:spLocks noChangeShapeType="1"/>
          </p:cNvSpPr>
          <p:nvPr/>
        </p:nvSpPr>
        <p:spPr bwMode="auto">
          <a:xfrm>
            <a:off x="4572000" y="2571750"/>
            <a:ext cx="189310" cy="404813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4104" name="Line 12"/>
          <p:cNvSpPr>
            <a:spLocks noChangeShapeType="1"/>
          </p:cNvSpPr>
          <p:nvPr/>
        </p:nvSpPr>
        <p:spPr bwMode="auto">
          <a:xfrm flipV="1">
            <a:off x="4761310" y="1653779"/>
            <a:ext cx="782240" cy="1322784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4105" name="Line 13"/>
          <p:cNvSpPr>
            <a:spLocks noChangeShapeType="1"/>
          </p:cNvSpPr>
          <p:nvPr/>
        </p:nvSpPr>
        <p:spPr bwMode="auto">
          <a:xfrm flipH="1" flipV="1">
            <a:off x="3654029" y="1600200"/>
            <a:ext cx="1107281" cy="1376363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4106" name="Line 14"/>
          <p:cNvSpPr>
            <a:spLocks noChangeShapeType="1"/>
          </p:cNvSpPr>
          <p:nvPr/>
        </p:nvSpPr>
        <p:spPr bwMode="auto">
          <a:xfrm flipH="1">
            <a:off x="4572000" y="2976563"/>
            <a:ext cx="189310" cy="945356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4107" name="Line 15"/>
          <p:cNvSpPr>
            <a:spLocks noChangeShapeType="1"/>
          </p:cNvSpPr>
          <p:nvPr/>
        </p:nvSpPr>
        <p:spPr bwMode="auto">
          <a:xfrm flipH="1" flipV="1">
            <a:off x="3654028" y="1626394"/>
            <a:ext cx="917972" cy="2268141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4108" name="Line 16"/>
          <p:cNvSpPr>
            <a:spLocks noChangeShapeType="1"/>
          </p:cNvSpPr>
          <p:nvPr/>
        </p:nvSpPr>
        <p:spPr bwMode="auto">
          <a:xfrm>
            <a:off x="3681413" y="1600200"/>
            <a:ext cx="1835944" cy="26194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4109" name="Line 17"/>
          <p:cNvSpPr>
            <a:spLocks noChangeShapeType="1"/>
          </p:cNvSpPr>
          <p:nvPr/>
        </p:nvSpPr>
        <p:spPr bwMode="auto">
          <a:xfrm flipH="1">
            <a:off x="4572000" y="1626394"/>
            <a:ext cx="971550" cy="2268141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4110" name="Text Box 18"/>
          <p:cNvSpPr txBox="1">
            <a:spLocks noChangeArrowheads="1"/>
          </p:cNvSpPr>
          <p:nvPr/>
        </p:nvSpPr>
        <p:spPr bwMode="auto">
          <a:xfrm>
            <a:off x="4787503" y="3462338"/>
            <a:ext cx="391454" cy="2539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defTabSz="685800" eaLnBrk="1" fontAlgn="base" hangingPunct="1">
              <a:spcBef>
                <a:spcPct val="0"/>
              </a:spcBef>
              <a:spcAft>
                <a:spcPct val="0"/>
              </a:spcAft>
              <a:buNone/>
            </a:pPr>
            <a:r>
              <a:rPr lang="cs-CZ" altLang="cs-CZ" sz="1050" b="1">
                <a:solidFill>
                  <a:srgbClr val="0000FF"/>
                </a:solidFill>
              </a:rPr>
              <a:t>U</a:t>
            </a:r>
            <a:r>
              <a:rPr lang="cs-CZ" altLang="cs-CZ" sz="1050" b="1" baseline="-25000">
                <a:solidFill>
                  <a:srgbClr val="0000FF"/>
                </a:solidFill>
              </a:rPr>
              <a:t>1E</a:t>
            </a:r>
            <a:endParaRPr lang="cs-CZ" altLang="cs-CZ" sz="1050" b="1">
              <a:solidFill>
                <a:srgbClr val="0000FF"/>
              </a:solidFill>
            </a:endParaRPr>
          </a:p>
        </p:txBody>
      </p:sp>
      <p:sp>
        <p:nvSpPr>
          <p:cNvPr id="4111" name="Text Box 19"/>
          <p:cNvSpPr txBox="1">
            <a:spLocks noChangeArrowheads="1"/>
          </p:cNvSpPr>
          <p:nvPr/>
        </p:nvSpPr>
        <p:spPr bwMode="auto">
          <a:xfrm>
            <a:off x="3383756" y="2069306"/>
            <a:ext cx="391454" cy="2539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defTabSz="685800" eaLnBrk="1" fontAlgn="base" hangingPunct="1">
              <a:spcBef>
                <a:spcPct val="0"/>
              </a:spcBef>
              <a:spcAft>
                <a:spcPct val="0"/>
              </a:spcAft>
              <a:buNone/>
            </a:pPr>
            <a:r>
              <a:rPr lang="cs-CZ" altLang="cs-CZ" sz="1050" b="1">
                <a:solidFill>
                  <a:srgbClr val="0000FF"/>
                </a:solidFill>
              </a:rPr>
              <a:t>U</a:t>
            </a:r>
            <a:r>
              <a:rPr lang="cs-CZ" altLang="cs-CZ" sz="1050" b="1" baseline="-25000">
                <a:solidFill>
                  <a:srgbClr val="0000FF"/>
                </a:solidFill>
              </a:rPr>
              <a:t>2E</a:t>
            </a:r>
            <a:endParaRPr lang="cs-CZ" altLang="cs-CZ" sz="1050" b="1">
              <a:solidFill>
                <a:srgbClr val="0000FF"/>
              </a:solidFill>
            </a:endParaRPr>
          </a:p>
        </p:txBody>
      </p:sp>
      <p:sp>
        <p:nvSpPr>
          <p:cNvPr id="4112" name="Text Box 20"/>
          <p:cNvSpPr txBox="1">
            <a:spLocks noChangeArrowheads="1"/>
          </p:cNvSpPr>
          <p:nvPr/>
        </p:nvSpPr>
        <p:spPr bwMode="auto">
          <a:xfrm>
            <a:off x="5706666" y="1638300"/>
            <a:ext cx="391454" cy="2539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defTabSz="685800" eaLnBrk="1" fontAlgn="base" hangingPunct="1">
              <a:spcBef>
                <a:spcPct val="0"/>
              </a:spcBef>
              <a:spcAft>
                <a:spcPct val="0"/>
              </a:spcAft>
              <a:buNone/>
            </a:pPr>
            <a:r>
              <a:rPr lang="cs-CZ" altLang="cs-CZ" sz="1050" b="1">
                <a:solidFill>
                  <a:srgbClr val="0000FF"/>
                </a:solidFill>
              </a:rPr>
              <a:t>U</a:t>
            </a:r>
            <a:r>
              <a:rPr lang="cs-CZ" altLang="cs-CZ" sz="1050" b="1" baseline="-25000">
                <a:solidFill>
                  <a:srgbClr val="0000FF"/>
                </a:solidFill>
              </a:rPr>
              <a:t>3E</a:t>
            </a:r>
            <a:endParaRPr lang="cs-CZ" altLang="cs-CZ" sz="1050" b="1">
              <a:solidFill>
                <a:srgbClr val="0000FF"/>
              </a:solidFill>
            </a:endParaRPr>
          </a:p>
        </p:txBody>
      </p:sp>
      <p:sp>
        <p:nvSpPr>
          <p:cNvPr id="4113" name="Text Box 21"/>
          <p:cNvSpPr txBox="1">
            <a:spLocks noChangeArrowheads="1"/>
          </p:cNvSpPr>
          <p:nvPr/>
        </p:nvSpPr>
        <p:spPr bwMode="auto">
          <a:xfrm>
            <a:off x="4394597" y="2193131"/>
            <a:ext cx="405880" cy="2539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defTabSz="685800" eaLnBrk="1" fontAlgn="base" hangingPunct="1">
              <a:spcBef>
                <a:spcPct val="0"/>
              </a:spcBef>
              <a:spcAft>
                <a:spcPct val="0"/>
              </a:spcAft>
              <a:buNone/>
            </a:pPr>
            <a:r>
              <a:rPr lang="cs-CZ" altLang="cs-CZ" sz="1050" b="1">
                <a:solidFill>
                  <a:srgbClr val="0000FF"/>
                </a:solidFill>
              </a:rPr>
              <a:t>U</a:t>
            </a:r>
            <a:r>
              <a:rPr lang="cs-CZ" altLang="cs-CZ" sz="1050" b="1" baseline="-25000">
                <a:solidFill>
                  <a:srgbClr val="0000FF"/>
                </a:solidFill>
              </a:rPr>
              <a:t>NE</a:t>
            </a:r>
            <a:endParaRPr lang="cs-CZ" altLang="cs-CZ" sz="1050" b="1">
              <a:solidFill>
                <a:srgbClr val="0000FF"/>
              </a:solidFill>
            </a:endParaRPr>
          </a:p>
        </p:txBody>
      </p:sp>
      <p:sp>
        <p:nvSpPr>
          <p:cNvPr id="4114" name="Text Box 22"/>
          <p:cNvSpPr txBox="1">
            <a:spLocks noChangeArrowheads="1"/>
          </p:cNvSpPr>
          <p:nvPr/>
        </p:nvSpPr>
        <p:spPr bwMode="auto">
          <a:xfrm>
            <a:off x="5219701" y="2814638"/>
            <a:ext cx="184731" cy="2539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defTabSz="685800" eaLnBrk="1" fontAlgn="base" hangingPunct="1">
              <a:spcBef>
                <a:spcPct val="0"/>
              </a:spcBef>
              <a:spcAft>
                <a:spcPct val="0"/>
              </a:spcAft>
              <a:buNone/>
            </a:pPr>
            <a:endParaRPr lang="cs-CZ" altLang="cs-CZ" sz="1050" b="1">
              <a:solidFill>
                <a:srgbClr val="0000FF"/>
              </a:solidFill>
            </a:endParaRPr>
          </a:p>
        </p:txBody>
      </p:sp>
      <p:sp>
        <p:nvSpPr>
          <p:cNvPr id="4115" name="Text Box 23"/>
          <p:cNvSpPr txBox="1">
            <a:spLocks noChangeArrowheads="1"/>
          </p:cNvSpPr>
          <p:nvPr/>
        </p:nvSpPr>
        <p:spPr bwMode="auto">
          <a:xfrm>
            <a:off x="5085160" y="2761060"/>
            <a:ext cx="771365" cy="2539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defTabSz="685800" eaLnBrk="1" fontAlgn="base" hangingPunct="1">
              <a:spcBef>
                <a:spcPct val="0"/>
              </a:spcBef>
              <a:spcAft>
                <a:spcPct val="0"/>
              </a:spcAft>
              <a:buNone/>
            </a:pPr>
            <a:r>
              <a:rPr lang="cs-CZ" altLang="cs-CZ" sz="1050" b="1">
                <a:solidFill>
                  <a:srgbClr val="000000"/>
                </a:solidFill>
              </a:rPr>
              <a:t>U</a:t>
            </a:r>
            <a:r>
              <a:rPr lang="cs-CZ" altLang="cs-CZ" sz="1050" b="1" baseline="-25000">
                <a:solidFill>
                  <a:srgbClr val="000000"/>
                </a:solidFill>
              </a:rPr>
              <a:t>SDRUŽENÉ</a:t>
            </a:r>
            <a:endParaRPr lang="cs-CZ" altLang="cs-CZ" sz="1050" b="1">
              <a:solidFill>
                <a:srgbClr val="000000"/>
              </a:solidFill>
            </a:endParaRPr>
          </a:p>
        </p:txBody>
      </p:sp>
      <p:sp>
        <p:nvSpPr>
          <p:cNvPr id="4116" name="Text Box 24"/>
          <p:cNvSpPr txBox="1">
            <a:spLocks noChangeArrowheads="1"/>
          </p:cNvSpPr>
          <p:nvPr/>
        </p:nvSpPr>
        <p:spPr bwMode="auto">
          <a:xfrm>
            <a:off x="3437335" y="3003947"/>
            <a:ext cx="771365" cy="2539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defTabSz="685800" eaLnBrk="1" fontAlgn="base" hangingPunct="1">
              <a:spcBef>
                <a:spcPct val="0"/>
              </a:spcBef>
              <a:spcAft>
                <a:spcPct val="0"/>
              </a:spcAft>
              <a:buNone/>
            </a:pPr>
            <a:r>
              <a:rPr lang="cs-CZ" altLang="cs-CZ" sz="1050" b="1">
                <a:solidFill>
                  <a:srgbClr val="000000"/>
                </a:solidFill>
              </a:rPr>
              <a:t>U</a:t>
            </a:r>
            <a:r>
              <a:rPr lang="cs-CZ" altLang="cs-CZ" sz="1050" b="1" baseline="-25000">
                <a:solidFill>
                  <a:srgbClr val="000000"/>
                </a:solidFill>
              </a:rPr>
              <a:t>SDRUŽENÉ</a:t>
            </a:r>
            <a:endParaRPr lang="cs-CZ" altLang="cs-CZ" sz="1050" b="1">
              <a:solidFill>
                <a:srgbClr val="000000"/>
              </a:solidFill>
            </a:endParaRPr>
          </a:p>
        </p:txBody>
      </p:sp>
      <p:sp>
        <p:nvSpPr>
          <p:cNvPr id="4117" name="Text Box 25"/>
          <p:cNvSpPr txBox="1">
            <a:spLocks noChangeArrowheads="1"/>
          </p:cNvSpPr>
          <p:nvPr/>
        </p:nvSpPr>
        <p:spPr bwMode="auto">
          <a:xfrm>
            <a:off x="4218385" y="1329929"/>
            <a:ext cx="771365" cy="2539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defTabSz="685800" eaLnBrk="1" fontAlgn="base" hangingPunct="1">
              <a:spcBef>
                <a:spcPct val="0"/>
              </a:spcBef>
              <a:spcAft>
                <a:spcPct val="0"/>
              </a:spcAft>
              <a:buNone/>
            </a:pPr>
            <a:r>
              <a:rPr lang="cs-CZ" altLang="cs-CZ" sz="1050" b="1">
                <a:solidFill>
                  <a:srgbClr val="000000"/>
                </a:solidFill>
              </a:rPr>
              <a:t>U</a:t>
            </a:r>
            <a:r>
              <a:rPr lang="cs-CZ" altLang="cs-CZ" sz="1050" b="1" baseline="-25000">
                <a:solidFill>
                  <a:srgbClr val="000000"/>
                </a:solidFill>
              </a:rPr>
              <a:t>SDRUŽENÉ</a:t>
            </a:r>
            <a:endParaRPr lang="cs-CZ" altLang="cs-CZ" sz="1050" b="1">
              <a:solidFill>
                <a:srgbClr val="000000"/>
              </a:solidFill>
            </a:endParaRPr>
          </a:p>
        </p:txBody>
      </p:sp>
      <p:sp>
        <p:nvSpPr>
          <p:cNvPr id="4118" name="Text Box 26"/>
          <p:cNvSpPr txBox="1">
            <a:spLocks noChangeArrowheads="1"/>
          </p:cNvSpPr>
          <p:nvPr/>
        </p:nvSpPr>
        <p:spPr bwMode="auto">
          <a:xfrm>
            <a:off x="1682354" y="3910013"/>
            <a:ext cx="6075759" cy="6232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defTabSz="6858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cs-CZ" altLang="cs-CZ" sz="1050">
                <a:solidFill>
                  <a:srgbClr val="000000"/>
                </a:solidFill>
              </a:rPr>
              <a:t>U</a:t>
            </a:r>
            <a:r>
              <a:rPr lang="cs-CZ" altLang="cs-CZ" sz="1050" baseline="-25000">
                <a:solidFill>
                  <a:srgbClr val="000000"/>
                </a:solidFill>
              </a:rPr>
              <a:t>NE  </a:t>
            </a:r>
            <a:r>
              <a:rPr lang="cs-CZ" altLang="cs-CZ" sz="1050">
                <a:solidFill>
                  <a:srgbClr val="000000"/>
                </a:solidFill>
              </a:rPr>
              <a:t>Napětí na tlumivce – maximální je při vyladěné oblasti. Fázová napětí jsou různě veliká.</a:t>
            </a:r>
          </a:p>
          <a:p>
            <a:pPr defTabSz="685800" eaLnBrk="1" fontAlgn="base" hangingPunct="1">
              <a:spcBef>
                <a:spcPct val="0"/>
              </a:spcBef>
              <a:spcAft>
                <a:spcPct val="0"/>
              </a:spcAft>
            </a:pPr>
            <a:endParaRPr lang="cs-CZ" altLang="cs-CZ" sz="1050">
              <a:solidFill>
                <a:srgbClr val="000000"/>
              </a:solidFill>
            </a:endParaRPr>
          </a:p>
          <a:p>
            <a:pPr defTabSz="685800" eaLnBrk="1" fontAlgn="base" hangingPunct="1">
              <a:spcBef>
                <a:spcPct val="0"/>
              </a:spcBef>
              <a:spcAft>
                <a:spcPct val="0"/>
              </a:spcAft>
              <a:buNone/>
            </a:pPr>
            <a:endParaRPr lang="cs-CZ" altLang="cs-CZ" sz="1350">
              <a:solidFill>
                <a:srgbClr val="000000"/>
              </a:solidFill>
            </a:endParaRPr>
          </a:p>
        </p:txBody>
      </p:sp>
      <p:sp>
        <p:nvSpPr>
          <p:cNvPr id="4119" name="Text Box 28"/>
          <p:cNvSpPr txBox="1">
            <a:spLocks noChangeArrowheads="1"/>
          </p:cNvSpPr>
          <p:nvPr/>
        </p:nvSpPr>
        <p:spPr bwMode="auto">
          <a:xfrm>
            <a:off x="1578769" y="4758928"/>
            <a:ext cx="6090129" cy="3000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defTabSz="685800" eaLnBrk="1" fontAlgn="base" hangingPunct="1">
              <a:spcBef>
                <a:spcPct val="0"/>
              </a:spcBef>
              <a:spcAft>
                <a:spcPct val="0"/>
              </a:spcAft>
              <a:buNone/>
            </a:pPr>
            <a:r>
              <a:rPr lang="cs-CZ" altLang="cs-CZ" sz="1350">
                <a:solidFill>
                  <a:srgbClr val="000000"/>
                </a:solidFill>
              </a:rPr>
              <a:t>Sdružená napětí se nemění – proto je konzum pouze ze sdružených napětí!!!</a:t>
            </a:r>
          </a:p>
        </p:txBody>
      </p:sp>
      <p:sp>
        <p:nvSpPr>
          <p:cNvPr id="4120" name="Text Box 29"/>
          <p:cNvSpPr txBox="1">
            <a:spLocks noChangeArrowheads="1"/>
          </p:cNvSpPr>
          <p:nvPr/>
        </p:nvSpPr>
        <p:spPr bwMode="auto">
          <a:xfrm>
            <a:off x="2655094" y="4381500"/>
            <a:ext cx="3456385" cy="3000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defTabSz="685800" eaLnBrk="1" fontAlgn="base" hangingPunct="1">
              <a:spcBef>
                <a:spcPct val="0"/>
              </a:spcBef>
              <a:spcAft>
                <a:spcPct val="0"/>
              </a:spcAft>
              <a:buNone/>
            </a:pPr>
            <a:r>
              <a:rPr lang="cs-CZ" altLang="cs-CZ" sz="1350">
                <a:solidFill>
                  <a:srgbClr val="000000"/>
                </a:solidFill>
              </a:rPr>
              <a:t>U ideálně symetrické sítě je U</a:t>
            </a:r>
            <a:r>
              <a:rPr lang="cs-CZ" altLang="cs-CZ" sz="1350" baseline="-25000">
                <a:solidFill>
                  <a:srgbClr val="000000"/>
                </a:solidFill>
              </a:rPr>
              <a:t>NE</a:t>
            </a:r>
            <a:r>
              <a:rPr lang="cs-CZ" altLang="cs-CZ" sz="1350">
                <a:solidFill>
                  <a:srgbClr val="000000"/>
                </a:solidFill>
              </a:rPr>
              <a:t> = 0 V</a:t>
            </a:r>
            <a:endParaRPr lang="cs-CZ" altLang="cs-CZ" sz="1350" baseline="-25000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altLang="cs-CZ" sz="1800">
                <a:solidFill>
                  <a:srgbClr val="FF0000"/>
                </a:solidFill>
              </a:rPr>
              <a:t>Zhášená síť – normální provoz</a:t>
            </a:r>
          </a:p>
        </p:txBody>
      </p:sp>
      <p:graphicFrame>
        <p:nvGraphicFramePr>
          <p:cNvPr id="5123" name="Object 4"/>
          <p:cNvGraphicFramePr>
            <a:graphicFrameLocks noGrp="1" noChangeAspect="1"/>
          </p:cNvGraphicFramePr>
          <p:nvPr>
            <p:ph sz="half" idx="1"/>
          </p:nvPr>
        </p:nvGraphicFramePr>
        <p:xfrm>
          <a:off x="1412081" y="1006078"/>
          <a:ext cx="3028950" cy="190857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42" name="Graf" r:id="rId3" imgW="4943475" imgH="3114675" progId="Excel.Chart.8">
                  <p:embed/>
                </p:oleObj>
              </mc:Choice>
              <mc:Fallback>
                <p:oleObj name="Graf" r:id="rId3" imgW="4943475" imgH="3114675" progId="Excel.Chart.8">
                  <p:embed/>
                  <p:pic>
                    <p:nvPicPr>
                      <p:cNvPr id="5123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12081" y="1006078"/>
                        <a:ext cx="3028950" cy="190857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124" name="Object 6"/>
          <p:cNvGraphicFramePr>
            <a:graphicFrameLocks noGrp="1" noChangeAspect="1"/>
          </p:cNvGraphicFramePr>
          <p:nvPr>
            <p:ph sz="half" idx="2"/>
          </p:nvPr>
        </p:nvGraphicFramePr>
        <p:xfrm>
          <a:off x="4572000" y="978694"/>
          <a:ext cx="3028950" cy="2667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43" name="Graf" r:id="rId5" imgW="5257800" imgH="4629150" progId="Excel.Chart.8">
                  <p:embed/>
                </p:oleObj>
              </mc:Choice>
              <mc:Fallback>
                <p:oleObj name="Graf" r:id="rId5" imgW="5257800" imgH="4629150" progId="Excel.Chart.8">
                  <p:embed/>
                  <p:pic>
                    <p:nvPicPr>
                      <p:cNvPr id="5124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0" y="978694"/>
                        <a:ext cx="3028950" cy="2667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125" name="Text Box 8"/>
          <p:cNvSpPr txBox="1">
            <a:spLocks noChangeArrowheads="1"/>
          </p:cNvSpPr>
          <p:nvPr/>
        </p:nvSpPr>
        <p:spPr bwMode="auto">
          <a:xfrm>
            <a:off x="1559719" y="3974307"/>
            <a:ext cx="6593472" cy="5770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defTabSz="6858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cs-CZ" altLang="cs-CZ" sz="1050">
                <a:solidFill>
                  <a:srgbClr val="000000"/>
                </a:solidFill>
              </a:rPr>
              <a:t>Pokud budeme ladit tlumivku při normálním provozu dostaneme rezonanční křivku.</a:t>
            </a:r>
          </a:p>
          <a:p>
            <a:pPr defTabSz="6858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cs-CZ" altLang="cs-CZ" sz="1050">
                <a:solidFill>
                  <a:srgbClr val="000000"/>
                </a:solidFill>
              </a:rPr>
              <a:t>Tato je dána přirozenou nesymetrií sítě. U ideálně symetrické sítě Uo = 0 V.</a:t>
            </a:r>
          </a:p>
          <a:p>
            <a:pPr defTabSz="6858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cs-CZ" altLang="cs-CZ" sz="1050">
                <a:solidFill>
                  <a:srgbClr val="000000"/>
                </a:solidFill>
              </a:rPr>
              <a:t>IL je v tomto případě poloha tlumivky, tento proud poteče tlumivkou jen při zemním spojení při plném UE!!!!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altLang="cs-CZ" sz="1800">
                <a:solidFill>
                  <a:srgbClr val="FF0000"/>
                </a:solidFill>
              </a:rPr>
              <a:t>Zhášená síť – normální provoz</a:t>
            </a:r>
          </a:p>
        </p:txBody>
      </p:sp>
      <p:graphicFrame>
        <p:nvGraphicFramePr>
          <p:cNvPr id="6147" name="Object 3"/>
          <p:cNvGraphicFramePr>
            <a:graphicFrameLocks noGrp="1" noChangeAspect="1"/>
          </p:cNvGraphicFramePr>
          <p:nvPr>
            <p:ph sz="half" idx="1"/>
          </p:nvPr>
        </p:nvGraphicFramePr>
        <p:xfrm>
          <a:off x="1412081" y="1006078"/>
          <a:ext cx="3028950" cy="190857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66" name="Graf" r:id="rId3" imgW="4943475" imgH="3114675" progId="Excel.Chart.8">
                  <p:embed/>
                </p:oleObj>
              </mc:Choice>
              <mc:Fallback>
                <p:oleObj name="Graf" r:id="rId3" imgW="4943475" imgH="3114675" progId="Excel.Chart.8">
                  <p:embed/>
                  <p:pic>
                    <p:nvPicPr>
                      <p:cNvPr id="6147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12081" y="1006078"/>
                        <a:ext cx="3028950" cy="190857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148" name="Object 4"/>
          <p:cNvGraphicFramePr>
            <a:graphicFrameLocks noGrp="1" noChangeAspect="1"/>
          </p:cNvGraphicFramePr>
          <p:nvPr>
            <p:ph sz="half" idx="2"/>
          </p:nvPr>
        </p:nvGraphicFramePr>
        <p:xfrm>
          <a:off x="4572000" y="978694"/>
          <a:ext cx="3028950" cy="2667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67" name="Graf" r:id="rId5" imgW="5257800" imgH="4629150" progId="Excel.Chart.8">
                  <p:embed/>
                </p:oleObj>
              </mc:Choice>
              <mc:Fallback>
                <p:oleObj name="Graf" r:id="rId5" imgW="5257800" imgH="4629150" progId="Excel.Chart.8">
                  <p:embed/>
                  <p:pic>
                    <p:nvPicPr>
                      <p:cNvPr id="6148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0" y="978694"/>
                        <a:ext cx="3028950" cy="2667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149" name="Text Box 5"/>
          <p:cNvSpPr txBox="1">
            <a:spLocks noChangeArrowheads="1"/>
          </p:cNvSpPr>
          <p:nvPr/>
        </p:nvSpPr>
        <p:spPr bwMode="auto">
          <a:xfrm>
            <a:off x="1559719" y="3974306"/>
            <a:ext cx="5187639" cy="7386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defTabSz="6858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cs-CZ" altLang="cs-CZ" sz="1050">
                <a:solidFill>
                  <a:srgbClr val="000000"/>
                </a:solidFill>
              </a:rPr>
              <a:t>Pokud je naladěno na 100 A – vrchol křivky, potom se tlumivka podladí o 2 až 4%.</a:t>
            </a:r>
          </a:p>
          <a:p>
            <a:pPr defTabSz="6858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cs-CZ" altLang="cs-CZ" sz="1050">
                <a:solidFill>
                  <a:srgbClr val="000000"/>
                </a:solidFill>
              </a:rPr>
              <a:t>Automatika ji zastaví na 100A – 2% ze 100A = 98A. Tomu se říká podladěno o 2%.</a:t>
            </a:r>
          </a:p>
          <a:p>
            <a:pPr defTabSz="6858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cs-CZ" altLang="cs-CZ" sz="1050">
                <a:solidFill>
                  <a:srgbClr val="000000"/>
                </a:solidFill>
              </a:rPr>
              <a:t>98A poteče tlumivkou jen při zemním spojení při plném UE = 13 300 V!!!!</a:t>
            </a:r>
          </a:p>
          <a:p>
            <a:pPr defTabSz="6858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cs-CZ" altLang="cs-CZ" sz="1050">
                <a:solidFill>
                  <a:srgbClr val="000000"/>
                </a:solidFill>
              </a:rPr>
              <a:t>Při IL = 98 A a U0 = 5V</a:t>
            </a:r>
            <a:r>
              <a:rPr lang="cs-CZ" altLang="cs-CZ" sz="1050" baseline="-25000">
                <a:solidFill>
                  <a:srgbClr val="000000"/>
                </a:solidFill>
              </a:rPr>
              <a:t>SEK</a:t>
            </a:r>
            <a:r>
              <a:rPr lang="cs-CZ" altLang="cs-CZ" sz="1050">
                <a:solidFill>
                  <a:srgbClr val="000000"/>
                </a:solidFill>
              </a:rPr>
              <a:t> = 665 V</a:t>
            </a:r>
            <a:r>
              <a:rPr lang="cs-CZ" altLang="cs-CZ" sz="1050" baseline="-25000">
                <a:solidFill>
                  <a:srgbClr val="000000"/>
                </a:solidFill>
              </a:rPr>
              <a:t>PRIM  </a:t>
            </a:r>
            <a:r>
              <a:rPr lang="cs-CZ" altLang="cs-CZ" sz="1050">
                <a:solidFill>
                  <a:srgbClr val="000000"/>
                </a:solidFill>
              </a:rPr>
              <a:t>teče tlumivkou skutečně 4,9 A.</a:t>
            </a:r>
            <a:endParaRPr lang="cs-CZ" altLang="cs-CZ" sz="1050" baseline="-25000">
              <a:solidFill>
                <a:srgbClr val="000000"/>
              </a:solidFill>
            </a:endParaRPr>
          </a:p>
        </p:txBody>
      </p:sp>
      <p:sp>
        <p:nvSpPr>
          <p:cNvPr id="6150" name="Line 6"/>
          <p:cNvSpPr>
            <a:spLocks noChangeShapeType="1"/>
          </p:cNvSpPr>
          <p:nvPr/>
        </p:nvSpPr>
        <p:spPr bwMode="auto">
          <a:xfrm flipV="1">
            <a:off x="1466850" y="2085975"/>
            <a:ext cx="1458516" cy="1350169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6151" name="Line 7"/>
          <p:cNvSpPr>
            <a:spLocks noChangeShapeType="1"/>
          </p:cNvSpPr>
          <p:nvPr/>
        </p:nvSpPr>
        <p:spPr bwMode="auto">
          <a:xfrm flipV="1">
            <a:off x="1494235" y="2571750"/>
            <a:ext cx="4562475" cy="864394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6152" name="Text Box 8"/>
          <p:cNvSpPr txBox="1">
            <a:spLocks noChangeArrowheads="1"/>
          </p:cNvSpPr>
          <p:nvPr/>
        </p:nvSpPr>
        <p:spPr bwMode="auto">
          <a:xfrm>
            <a:off x="1370410" y="3424238"/>
            <a:ext cx="3147015" cy="5078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defTabSz="685800" eaLnBrk="1" fontAlgn="base" hangingPunct="1">
              <a:spcBef>
                <a:spcPct val="0"/>
              </a:spcBef>
              <a:spcAft>
                <a:spcPct val="0"/>
              </a:spcAft>
              <a:buNone/>
            </a:pPr>
            <a:r>
              <a:rPr lang="cs-CZ" altLang="cs-CZ" sz="1350">
                <a:solidFill>
                  <a:srgbClr val="000000"/>
                </a:solidFill>
              </a:rPr>
              <a:t>Zde je nastavena tlumivka při provozu.</a:t>
            </a:r>
          </a:p>
          <a:p>
            <a:pPr defTabSz="685800" eaLnBrk="1" fontAlgn="base" hangingPunct="1">
              <a:spcBef>
                <a:spcPct val="0"/>
              </a:spcBef>
              <a:spcAft>
                <a:spcPct val="0"/>
              </a:spcAft>
              <a:buNone/>
            </a:pPr>
            <a:r>
              <a:rPr lang="cs-CZ" altLang="cs-CZ" sz="1350">
                <a:solidFill>
                  <a:srgbClr val="000000"/>
                </a:solidFill>
              </a:rPr>
              <a:t>Provozujeme podladěno.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1485900" y="205979"/>
            <a:ext cx="6172200" cy="259556"/>
          </a:xfrm>
        </p:spPr>
        <p:txBody>
          <a:bodyPr/>
          <a:lstStyle/>
          <a:p>
            <a:pPr eaLnBrk="1" hangingPunct="1"/>
            <a:r>
              <a:rPr lang="cs-CZ" altLang="cs-CZ" sz="1500">
                <a:solidFill>
                  <a:srgbClr val="FF0000"/>
                </a:solidFill>
              </a:rPr>
              <a:t>Zhášená síť – zemní spojení - vyladěno</a:t>
            </a:r>
          </a:p>
        </p:txBody>
      </p:sp>
      <p:sp>
        <p:nvSpPr>
          <p:cNvPr id="7171" name="Rectangle 10"/>
          <p:cNvSpPr>
            <a:spLocks noChangeArrowheads="1"/>
          </p:cNvSpPr>
          <p:nvPr/>
        </p:nvSpPr>
        <p:spPr bwMode="auto">
          <a:xfrm>
            <a:off x="1980010" y="925116"/>
            <a:ext cx="594122" cy="80963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defTabSz="685800" eaLnBrk="1" fontAlgn="base" hangingPunct="1">
              <a:spcBef>
                <a:spcPct val="0"/>
              </a:spcBef>
              <a:spcAft>
                <a:spcPct val="0"/>
              </a:spcAft>
              <a:buNone/>
            </a:pPr>
            <a:endParaRPr lang="cs-CZ" altLang="cs-CZ" sz="1350">
              <a:solidFill>
                <a:srgbClr val="000000"/>
              </a:solidFill>
            </a:endParaRPr>
          </a:p>
        </p:txBody>
      </p:sp>
      <p:sp>
        <p:nvSpPr>
          <p:cNvPr id="7172" name="Rectangle 11"/>
          <p:cNvSpPr>
            <a:spLocks noChangeArrowheads="1"/>
          </p:cNvSpPr>
          <p:nvPr/>
        </p:nvSpPr>
        <p:spPr bwMode="auto">
          <a:xfrm>
            <a:off x="1980010" y="1195387"/>
            <a:ext cx="594122" cy="80963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defTabSz="685800" eaLnBrk="1" fontAlgn="base" hangingPunct="1">
              <a:spcBef>
                <a:spcPct val="0"/>
              </a:spcBef>
              <a:spcAft>
                <a:spcPct val="0"/>
              </a:spcAft>
              <a:buNone/>
            </a:pPr>
            <a:endParaRPr lang="cs-CZ" altLang="cs-CZ" sz="1350">
              <a:solidFill>
                <a:srgbClr val="000000"/>
              </a:solidFill>
            </a:endParaRPr>
          </a:p>
        </p:txBody>
      </p:sp>
      <p:sp>
        <p:nvSpPr>
          <p:cNvPr id="7173" name="Rectangle 12"/>
          <p:cNvSpPr>
            <a:spLocks noChangeArrowheads="1"/>
          </p:cNvSpPr>
          <p:nvPr/>
        </p:nvSpPr>
        <p:spPr bwMode="auto">
          <a:xfrm>
            <a:off x="1980010" y="1438275"/>
            <a:ext cx="594122" cy="80963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defTabSz="685800" eaLnBrk="1" fontAlgn="base" hangingPunct="1">
              <a:spcBef>
                <a:spcPct val="0"/>
              </a:spcBef>
              <a:spcAft>
                <a:spcPct val="0"/>
              </a:spcAft>
              <a:buNone/>
            </a:pPr>
            <a:endParaRPr lang="cs-CZ" altLang="cs-CZ" sz="1350">
              <a:solidFill>
                <a:srgbClr val="000000"/>
              </a:solidFill>
            </a:endParaRPr>
          </a:p>
        </p:txBody>
      </p:sp>
      <p:sp>
        <p:nvSpPr>
          <p:cNvPr id="7174" name="Line 28"/>
          <p:cNvSpPr>
            <a:spLocks noChangeShapeType="1"/>
          </p:cNvSpPr>
          <p:nvPr/>
        </p:nvSpPr>
        <p:spPr bwMode="auto">
          <a:xfrm flipH="1">
            <a:off x="1872854" y="1248966"/>
            <a:ext cx="107156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7175" name="Line 29"/>
          <p:cNvSpPr>
            <a:spLocks noChangeShapeType="1"/>
          </p:cNvSpPr>
          <p:nvPr/>
        </p:nvSpPr>
        <p:spPr bwMode="auto">
          <a:xfrm flipH="1">
            <a:off x="1872854" y="1464469"/>
            <a:ext cx="107156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7176" name="Line 30"/>
          <p:cNvSpPr>
            <a:spLocks noChangeShapeType="1"/>
          </p:cNvSpPr>
          <p:nvPr/>
        </p:nvSpPr>
        <p:spPr bwMode="auto">
          <a:xfrm>
            <a:off x="1872854" y="951310"/>
            <a:ext cx="0" cy="864394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7177" name="Line 31"/>
          <p:cNvSpPr>
            <a:spLocks noChangeShapeType="1"/>
          </p:cNvSpPr>
          <p:nvPr/>
        </p:nvSpPr>
        <p:spPr bwMode="auto">
          <a:xfrm>
            <a:off x="1872854" y="951310"/>
            <a:ext cx="13454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7178" name="Rectangle 36"/>
          <p:cNvSpPr>
            <a:spLocks noChangeArrowheads="1"/>
          </p:cNvSpPr>
          <p:nvPr/>
        </p:nvSpPr>
        <p:spPr bwMode="auto">
          <a:xfrm>
            <a:off x="1818085" y="1815704"/>
            <a:ext cx="108347" cy="1484709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defTabSz="685800" eaLnBrk="1" fontAlgn="base" hangingPunct="1">
              <a:spcBef>
                <a:spcPct val="0"/>
              </a:spcBef>
              <a:spcAft>
                <a:spcPct val="0"/>
              </a:spcAft>
              <a:buNone/>
            </a:pPr>
            <a:endParaRPr lang="cs-CZ" altLang="cs-CZ" sz="1350">
              <a:solidFill>
                <a:srgbClr val="000000"/>
              </a:solidFill>
            </a:endParaRPr>
          </a:p>
        </p:txBody>
      </p:sp>
      <p:sp>
        <p:nvSpPr>
          <p:cNvPr id="7179" name="Line 37"/>
          <p:cNvSpPr>
            <a:spLocks noChangeShapeType="1"/>
          </p:cNvSpPr>
          <p:nvPr/>
        </p:nvSpPr>
        <p:spPr bwMode="auto">
          <a:xfrm>
            <a:off x="1872854" y="3300413"/>
            <a:ext cx="0" cy="35123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7180" name="Line 38"/>
          <p:cNvSpPr>
            <a:spLocks noChangeShapeType="1"/>
          </p:cNvSpPr>
          <p:nvPr/>
        </p:nvSpPr>
        <p:spPr bwMode="auto">
          <a:xfrm>
            <a:off x="1980010" y="1815704"/>
            <a:ext cx="0" cy="1484709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7181" name="Rectangle 39"/>
          <p:cNvSpPr>
            <a:spLocks noChangeArrowheads="1"/>
          </p:cNvSpPr>
          <p:nvPr/>
        </p:nvSpPr>
        <p:spPr bwMode="auto">
          <a:xfrm>
            <a:off x="2060972" y="2058591"/>
            <a:ext cx="108347" cy="513159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defTabSz="685800" eaLnBrk="1" fontAlgn="base" hangingPunct="1">
              <a:spcBef>
                <a:spcPct val="0"/>
              </a:spcBef>
              <a:spcAft>
                <a:spcPct val="0"/>
              </a:spcAft>
              <a:buNone/>
            </a:pPr>
            <a:endParaRPr lang="cs-CZ" altLang="cs-CZ" sz="1350">
              <a:solidFill>
                <a:srgbClr val="000000"/>
              </a:solidFill>
            </a:endParaRPr>
          </a:p>
        </p:txBody>
      </p:sp>
      <p:sp>
        <p:nvSpPr>
          <p:cNvPr id="7182" name="Line 40"/>
          <p:cNvSpPr>
            <a:spLocks noChangeShapeType="1"/>
          </p:cNvSpPr>
          <p:nvPr/>
        </p:nvSpPr>
        <p:spPr bwMode="auto">
          <a:xfrm flipH="1" flipV="1">
            <a:off x="1602581" y="1977629"/>
            <a:ext cx="458391" cy="702469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7183" name="Line 41"/>
          <p:cNvSpPr>
            <a:spLocks noChangeShapeType="1"/>
          </p:cNvSpPr>
          <p:nvPr/>
        </p:nvSpPr>
        <p:spPr bwMode="auto">
          <a:xfrm flipV="1">
            <a:off x="2115741" y="1896666"/>
            <a:ext cx="0" cy="1619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7184" name="Line 42"/>
          <p:cNvSpPr>
            <a:spLocks noChangeShapeType="1"/>
          </p:cNvSpPr>
          <p:nvPr/>
        </p:nvSpPr>
        <p:spPr bwMode="auto">
          <a:xfrm>
            <a:off x="2115741" y="1896666"/>
            <a:ext cx="350044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7185" name="Line 43"/>
          <p:cNvSpPr>
            <a:spLocks noChangeShapeType="1"/>
          </p:cNvSpPr>
          <p:nvPr/>
        </p:nvSpPr>
        <p:spPr bwMode="auto">
          <a:xfrm>
            <a:off x="2115741" y="2571750"/>
            <a:ext cx="0" cy="134541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7186" name="Line 44"/>
          <p:cNvSpPr>
            <a:spLocks noChangeShapeType="1"/>
          </p:cNvSpPr>
          <p:nvPr/>
        </p:nvSpPr>
        <p:spPr bwMode="auto">
          <a:xfrm>
            <a:off x="2115741" y="2706291"/>
            <a:ext cx="7286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7187" name="Rectangle 45"/>
          <p:cNvSpPr>
            <a:spLocks noChangeArrowheads="1"/>
          </p:cNvSpPr>
          <p:nvPr/>
        </p:nvSpPr>
        <p:spPr bwMode="auto">
          <a:xfrm>
            <a:off x="2776538" y="2139553"/>
            <a:ext cx="134541" cy="43219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defTabSz="685800" eaLnBrk="1" fontAlgn="base" hangingPunct="1">
              <a:spcBef>
                <a:spcPct val="0"/>
              </a:spcBef>
              <a:spcAft>
                <a:spcPct val="0"/>
              </a:spcAft>
              <a:buNone/>
            </a:pPr>
            <a:endParaRPr lang="cs-CZ" altLang="cs-CZ" sz="1350">
              <a:solidFill>
                <a:srgbClr val="000000"/>
              </a:solidFill>
            </a:endParaRPr>
          </a:p>
        </p:txBody>
      </p:sp>
      <p:sp>
        <p:nvSpPr>
          <p:cNvPr id="7188" name="Line 46"/>
          <p:cNvSpPr>
            <a:spLocks noChangeShapeType="1"/>
          </p:cNvSpPr>
          <p:nvPr/>
        </p:nvSpPr>
        <p:spPr bwMode="auto">
          <a:xfrm flipV="1">
            <a:off x="2844404" y="2571750"/>
            <a:ext cx="0" cy="134541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7189" name="Line 47"/>
          <p:cNvSpPr>
            <a:spLocks noChangeShapeType="1"/>
          </p:cNvSpPr>
          <p:nvPr/>
        </p:nvSpPr>
        <p:spPr bwMode="auto">
          <a:xfrm>
            <a:off x="2465785" y="1762126"/>
            <a:ext cx="216694" cy="135731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7190" name="Line 48"/>
          <p:cNvSpPr>
            <a:spLocks noChangeShapeType="1"/>
          </p:cNvSpPr>
          <p:nvPr/>
        </p:nvSpPr>
        <p:spPr bwMode="auto">
          <a:xfrm>
            <a:off x="2682479" y="1896666"/>
            <a:ext cx="1619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7191" name="Line 49"/>
          <p:cNvSpPr>
            <a:spLocks noChangeShapeType="1"/>
          </p:cNvSpPr>
          <p:nvPr/>
        </p:nvSpPr>
        <p:spPr bwMode="auto">
          <a:xfrm>
            <a:off x="2844404" y="1896666"/>
            <a:ext cx="0" cy="2428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7192" name="Line 51"/>
          <p:cNvSpPr>
            <a:spLocks noChangeShapeType="1"/>
          </p:cNvSpPr>
          <p:nvPr/>
        </p:nvSpPr>
        <p:spPr bwMode="auto">
          <a:xfrm>
            <a:off x="2574131" y="951310"/>
            <a:ext cx="4806554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7193" name="Line 52"/>
          <p:cNvSpPr>
            <a:spLocks noChangeShapeType="1"/>
          </p:cNvSpPr>
          <p:nvPr/>
        </p:nvSpPr>
        <p:spPr bwMode="auto">
          <a:xfrm>
            <a:off x="2574131" y="1221581"/>
            <a:ext cx="4806554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7194" name="Line 53"/>
          <p:cNvSpPr>
            <a:spLocks noChangeShapeType="1"/>
          </p:cNvSpPr>
          <p:nvPr/>
        </p:nvSpPr>
        <p:spPr bwMode="auto">
          <a:xfrm>
            <a:off x="2574131" y="1464469"/>
            <a:ext cx="4806554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7195" name="Rectangle 54"/>
          <p:cNvSpPr>
            <a:spLocks noChangeArrowheads="1"/>
          </p:cNvSpPr>
          <p:nvPr/>
        </p:nvSpPr>
        <p:spPr bwMode="auto">
          <a:xfrm>
            <a:off x="2060972" y="2868216"/>
            <a:ext cx="108347" cy="40481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defTabSz="685800" eaLnBrk="1" fontAlgn="base" hangingPunct="1">
              <a:spcBef>
                <a:spcPct val="0"/>
              </a:spcBef>
              <a:spcAft>
                <a:spcPct val="0"/>
              </a:spcAft>
              <a:buNone/>
            </a:pPr>
            <a:endParaRPr lang="cs-CZ" altLang="cs-CZ" sz="1350">
              <a:solidFill>
                <a:srgbClr val="000000"/>
              </a:solidFill>
            </a:endParaRPr>
          </a:p>
        </p:txBody>
      </p:sp>
      <p:sp>
        <p:nvSpPr>
          <p:cNvPr id="7196" name="Line 55"/>
          <p:cNvSpPr>
            <a:spLocks noChangeShapeType="1"/>
          </p:cNvSpPr>
          <p:nvPr/>
        </p:nvSpPr>
        <p:spPr bwMode="auto">
          <a:xfrm flipV="1">
            <a:off x="2115741" y="2787253"/>
            <a:ext cx="0" cy="809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7197" name="Line 56"/>
          <p:cNvSpPr>
            <a:spLocks noChangeShapeType="1"/>
          </p:cNvSpPr>
          <p:nvPr/>
        </p:nvSpPr>
        <p:spPr bwMode="auto">
          <a:xfrm>
            <a:off x="2115741" y="2787254"/>
            <a:ext cx="7286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7198" name="Line 57"/>
          <p:cNvSpPr>
            <a:spLocks noChangeShapeType="1"/>
          </p:cNvSpPr>
          <p:nvPr/>
        </p:nvSpPr>
        <p:spPr bwMode="auto">
          <a:xfrm>
            <a:off x="2115741" y="3274219"/>
            <a:ext cx="0" cy="809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7199" name="Line 58"/>
          <p:cNvSpPr>
            <a:spLocks noChangeShapeType="1"/>
          </p:cNvSpPr>
          <p:nvPr/>
        </p:nvSpPr>
        <p:spPr bwMode="auto">
          <a:xfrm>
            <a:off x="2115741" y="3355181"/>
            <a:ext cx="7286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7200" name="Line 59"/>
          <p:cNvSpPr>
            <a:spLocks noChangeShapeType="1"/>
          </p:cNvSpPr>
          <p:nvPr/>
        </p:nvSpPr>
        <p:spPr bwMode="auto">
          <a:xfrm>
            <a:off x="3843338" y="951310"/>
            <a:ext cx="26194" cy="259199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7201" name="Line 60"/>
          <p:cNvSpPr>
            <a:spLocks noChangeShapeType="1"/>
          </p:cNvSpPr>
          <p:nvPr/>
        </p:nvSpPr>
        <p:spPr bwMode="auto">
          <a:xfrm>
            <a:off x="5651897" y="1221582"/>
            <a:ext cx="0" cy="51316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7202" name="Line 61"/>
          <p:cNvSpPr>
            <a:spLocks noChangeShapeType="1"/>
          </p:cNvSpPr>
          <p:nvPr/>
        </p:nvSpPr>
        <p:spPr bwMode="auto">
          <a:xfrm>
            <a:off x="6084094" y="951310"/>
            <a:ext cx="0" cy="81081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7203" name="Line 75"/>
          <p:cNvSpPr>
            <a:spLocks noChangeShapeType="1"/>
          </p:cNvSpPr>
          <p:nvPr/>
        </p:nvSpPr>
        <p:spPr bwMode="auto">
          <a:xfrm flipH="1">
            <a:off x="6867525" y="1950244"/>
            <a:ext cx="134541" cy="432197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7204" name="Text Box 86"/>
          <p:cNvSpPr txBox="1">
            <a:spLocks noChangeArrowheads="1"/>
          </p:cNvSpPr>
          <p:nvPr/>
        </p:nvSpPr>
        <p:spPr bwMode="auto">
          <a:xfrm>
            <a:off x="1143000" y="2680097"/>
            <a:ext cx="404813" cy="2539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defTabSz="685800" eaLnBrk="1" fontAlgn="base" hangingPunct="1">
              <a:spcBef>
                <a:spcPct val="0"/>
              </a:spcBef>
              <a:spcAft>
                <a:spcPct val="0"/>
              </a:spcAft>
              <a:buNone/>
            </a:pPr>
            <a:r>
              <a:rPr lang="cs-CZ" altLang="cs-CZ" sz="1050">
                <a:solidFill>
                  <a:srgbClr val="0000FF"/>
                </a:solidFill>
              </a:rPr>
              <a:t>U</a:t>
            </a:r>
            <a:r>
              <a:rPr lang="cs-CZ" altLang="cs-CZ" sz="1050" baseline="-25000">
                <a:solidFill>
                  <a:srgbClr val="0000FF"/>
                </a:solidFill>
              </a:rPr>
              <a:t>NE</a:t>
            </a:r>
            <a:endParaRPr lang="cs-CZ" altLang="cs-CZ" sz="1050">
              <a:solidFill>
                <a:srgbClr val="0000FF"/>
              </a:solidFill>
            </a:endParaRPr>
          </a:p>
        </p:txBody>
      </p:sp>
      <p:sp>
        <p:nvSpPr>
          <p:cNvPr id="7205" name="Line 87"/>
          <p:cNvSpPr>
            <a:spLocks noChangeShapeType="1"/>
          </p:cNvSpPr>
          <p:nvPr/>
        </p:nvSpPr>
        <p:spPr bwMode="auto">
          <a:xfrm>
            <a:off x="1575197" y="1747838"/>
            <a:ext cx="0" cy="1647825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7206" name="Text Box 90"/>
          <p:cNvSpPr txBox="1">
            <a:spLocks noChangeArrowheads="1"/>
          </p:cNvSpPr>
          <p:nvPr/>
        </p:nvSpPr>
        <p:spPr bwMode="auto">
          <a:xfrm>
            <a:off x="2459832" y="2976563"/>
            <a:ext cx="824265" cy="3231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defTabSz="685800" eaLnBrk="1" fontAlgn="base" hangingPunct="1">
              <a:spcBef>
                <a:spcPct val="0"/>
              </a:spcBef>
              <a:spcAft>
                <a:spcPct val="0"/>
              </a:spcAft>
              <a:buNone/>
            </a:pPr>
            <a:r>
              <a:rPr lang="cs-CZ" altLang="cs-CZ" sz="750">
                <a:solidFill>
                  <a:srgbClr val="0000FF"/>
                </a:solidFill>
              </a:rPr>
              <a:t>Napětí 0..100V</a:t>
            </a:r>
          </a:p>
          <a:p>
            <a:pPr defTabSz="685800" eaLnBrk="1" fontAlgn="base" hangingPunct="1">
              <a:spcBef>
                <a:spcPct val="0"/>
              </a:spcBef>
              <a:spcAft>
                <a:spcPct val="0"/>
              </a:spcAft>
              <a:buNone/>
            </a:pPr>
            <a:r>
              <a:rPr lang="cs-CZ" altLang="cs-CZ" sz="750">
                <a:solidFill>
                  <a:srgbClr val="0000FF"/>
                </a:solidFill>
              </a:rPr>
              <a:t>Pro regulaci</a:t>
            </a:r>
          </a:p>
        </p:txBody>
      </p:sp>
      <p:sp>
        <p:nvSpPr>
          <p:cNvPr id="7207" name="Text Box 91"/>
          <p:cNvSpPr txBox="1">
            <a:spLocks noChangeArrowheads="1"/>
          </p:cNvSpPr>
          <p:nvPr/>
        </p:nvSpPr>
        <p:spPr bwMode="auto">
          <a:xfrm>
            <a:off x="2871787" y="1896666"/>
            <a:ext cx="566738" cy="6694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defTabSz="685800" eaLnBrk="1" fontAlgn="base" hangingPunct="1">
              <a:spcBef>
                <a:spcPct val="0"/>
              </a:spcBef>
              <a:spcAft>
                <a:spcPct val="0"/>
              </a:spcAft>
              <a:buNone/>
            </a:pPr>
            <a:r>
              <a:rPr lang="cs-CZ" altLang="cs-CZ" sz="750">
                <a:solidFill>
                  <a:srgbClr val="0000FF"/>
                </a:solidFill>
              </a:rPr>
              <a:t>Odpor pro </a:t>
            </a:r>
          </a:p>
          <a:p>
            <a:pPr defTabSz="685800" eaLnBrk="1" fontAlgn="base" hangingPunct="1">
              <a:spcBef>
                <a:spcPct val="0"/>
              </a:spcBef>
              <a:spcAft>
                <a:spcPct val="0"/>
              </a:spcAft>
              <a:buNone/>
            </a:pPr>
            <a:r>
              <a:rPr lang="cs-CZ" altLang="cs-CZ" sz="750">
                <a:solidFill>
                  <a:srgbClr val="0000FF"/>
                </a:solidFill>
              </a:rPr>
              <a:t>zvýšení</a:t>
            </a:r>
          </a:p>
          <a:p>
            <a:pPr defTabSz="685800" eaLnBrk="1" fontAlgn="base" hangingPunct="1">
              <a:spcBef>
                <a:spcPct val="0"/>
              </a:spcBef>
              <a:spcAft>
                <a:spcPct val="0"/>
              </a:spcAft>
              <a:buNone/>
            </a:pPr>
            <a:r>
              <a:rPr lang="cs-CZ" altLang="cs-CZ" sz="750">
                <a:solidFill>
                  <a:srgbClr val="0000FF"/>
                </a:solidFill>
              </a:rPr>
              <a:t>činné složky</a:t>
            </a:r>
          </a:p>
        </p:txBody>
      </p:sp>
      <p:sp>
        <p:nvSpPr>
          <p:cNvPr id="7208" name="Text Box 92"/>
          <p:cNvSpPr txBox="1">
            <a:spLocks noChangeArrowheads="1"/>
          </p:cNvSpPr>
          <p:nvPr/>
        </p:nvSpPr>
        <p:spPr bwMode="auto">
          <a:xfrm>
            <a:off x="2072879" y="534591"/>
            <a:ext cx="627095" cy="3000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defTabSz="685800" eaLnBrk="1" fontAlgn="base" hangingPunct="1">
              <a:spcBef>
                <a:spcPct val="0"/>
              </a:spcBef>
              <a:spcAft>
                <a:spcPct val="0"/>
              </a:spcAft>
              <a:buNone/>
            </a:pPr>
            <a:r>
              <a:rPr lang="cs-CZ" altLang="cs-CZ" sz="1350">
                <a:solidFill>
                  <a:srgbClr val="000000"/>
                </a:solidFill>
              </a:rPr>
              <a:t>23 kV</a:t>
            </a:r>
          </a:p>
        </p:txBody>
      </p:sp>
      <p:sp>
        <p:nvSpPr>
          <p:cNvPr id="7209" name="Line 95"/>
          <p:cNvSpPr>
            <a:spLocks noChangeShapeType="1"/>
          </p:cNvSpPr>
          <p:nvPr/>
        </p:nvSpPr>
        <p:spPr bwMode="auto">
          <a:xfrm>
            <a:off x="4193382" y="870347"/>
            <a:ext cx="540544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7210" name="Line 96"/>
          <p:cNvSpPr>
            <a:spLocks noChangeShapeType="1"/>
          </p:cNvSpPr>
          <p:nvPr/>
        </p:nvSpPr>
        <p:spPr bwMode="auto">
          <a:xfrm>
            <a:off x="4220766" y="1140619"/>
            <a:ext cx="594122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7211" name="Text Box 100"/>
          <p:cNvSpPr txBox="1">
            <a:spLocks noChangeArrowheads="1"/>
          </p:cNvSpPr>
          <p:nvPr/>
        </p:nvSpPr>
        <p:spPr bwMode="auto">
          <a:xfrm>
            <a:off x="4814888" y="600075"/>
            <a:ext cx="459581" cy="2539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defTabSz="685800" eaLnBrk="1" fontAlgn="base" hangingPunct="1">
              <a:spcBef>
                <a:spcPct val="0"/>
              </a:spcBef>
              <a:spcAft>
                <a:spcPct val="0"/>
              </a:spcAft>
              <a:buNone/>
            </a:pPr>
            <a:r>
              <a:rPr lang="cs-CZ" altLang="cs-CZ" sz="1050">
                <a:solidFill>
                  <a:srgbClr val="FF0000"/>
                </a:solidFill>
              </a:rPr>
              <a:t>I</a:t>
            </a:r>
            <a:r>
              <a:rPr lang="cs-CZ" altLang="cs-CZ" sz="1050" baseline="-25000">
                <a:solidFill>
                  <a:srgbClr val="FF0000"/>
                </a:solidFill>
              </a:rPr>
              <a:t>C13</a:t>
            </a:r>
            <a:endParaRPr lang="cs-CZ" altLang="cs-CZ" sz="1050">
              <a:solidFill>
                <a:srgbClr val="FF0000"/>
              </a:solidFill>
            </a:endParaRPr>
          </a:p>
        </p:txBody>
      </p:sp>
      <p:sp>
        <p:nvSpPr>
          <p:cNvPr id="7212" name="Line 105"/>
          <p:cNvSpPr>
            <a:spLocks noChangeShapeType="1"/>
          </p:cNvSpPr>
          <p:nvPr/>
        </p:nvSpPr>
        <p:spPr bwMode="auto">
          <a:xfrm>
            <a:off x="5922169" y="1762125"/>
            <a:ext cx="32385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7213" name="Line 106"/>
          <p:cNvSpPr>
            <a:spLocks noChangeShapeType="1"/>
          </p:cNvSpPr>
          <p:nvPr/>
        </p:nvSpPr>
        <p:spPr bwMode="auto">
          <a:xfrm>
            <a:off x="5922169" y="1869281"/>
            <a:ext cx="32385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7214" name="Line 108"/>
          <p:cNvSpPr>
            <a:spLocks noChangeShapeType="1"/>
          </p:cNvSpPr>
          <p:nvPr/>
        </p:nvSpPr>
        <p:spPr bwMode="auto">
          <a:xfrm>
            <a:off x="5489972" y="1762125"/>
            <a:ext cx="32385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7215" name="Line 109"/>
          <p:cNvSpPr>
            <a:spLocks noChangeShapeType="1"/>
          </p:cNvSpPr>
          <p:nvPr/>
        </p:nvSpPr>
        <p:spPr bwMode="auto">
          <a:xfrm>
            <a:off x="5489972" y="1870472"/>
            <a:ext cx="32385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7216" name="Line 110"/>
          <p:cNvSpPr>
            <a:spLocks noChangeShapeType="1"/>
          </p:cNvSpPr>
          <p:nvPr/>
        </p:nvSpPr>
        <p:spPr bwMode="auto">
          <a:xfrm>
            <a:off x="5247085" y="1572816"/>
            <a:ext cx="0" cy="188119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7217" name="Line 111"/>
          <p:cNvSpPr>
            <a:spLocks noChangeShapeType="1"/>
          </p:cNvSpPr>
          <p:nvPr/>
        </p:nvSpPr>
        <p:spPr bwMode="auto">
          <a:xfrm>
            <a:off x="5085160" y="1762125"/>
            <a:ext cx="32385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7218" name="Line 112"/>
          <p:cNvSpPr>
            <a:spLocks noChangeShapeType="1"/>
          </p:cNvSpPr>
          <p:nvPr/>
        </p:nvSpPr>
        <p:spPr bwMode="auto">
          <a:xfrm>
            <a:off x="5085160" y="1870472"/>
            <a:ext cx="32385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7219" name="Line 113"/>
          <p:cNvSpPr>
            <a:spLocks noChangeShapeType="1"/>
          </p:cNvSpPr>
          <p:nvPr/>
        </p:nvSpPr>
        <p:spPr bwMode="auto">
          <a:xfrm>
            <a:off x="5679281" y="3813572"/>
            <a:ext cx="0" cy="513159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7220" name="Line 114"/>
          <p:cNvSpPr>
            <a:spLocks noChangeShapeType="1"/>
          </p:cNvSpPr>
          <p:nvPr/>
        </p:nvSpPr>
        <p:spPr bwMode="auto">
          <a:xfrm>
            <a:off x="6111479" y="3543300"/>
            <a:ext cx="0" cy="810816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7221" name="Line 115"/>
          <p:cNvSpPr>
            <a:spLocks noChangeShapeType="1"/>
          </p:cNvSpPr>
          <p:nvPr/>
        </p:nvSpPr>
        <p:spPr bwMode="auto">
          <a:xfrm>
            <a:off x="5949554" y="4354116"/>
            <a:ext cx="32385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7222" name="Line 116"/>
          <p:cNvSpPr>
            <a:spLocks noChangeShapeType="1"/>
          </p:cNvSpPr>
          <p:nvPr/>
        </p:nvSpPr>
        <p:spPr bwMode="auto">
          <a:xfrm>
            <a:off x="5949554" y="4461272"/>
            <a:ext cx="32385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7223" name="Line 117"/>
          <p:cNvSpPr>
            <a:spLocks noChangeShapeType="1"/>
          </p:cNvSpPr>
          <p:nvPr/>
        </p:nvSpPr>
        <p:spPr bwMode="auto">
          <a:xfrm>
            <a:off x="5517356" y="4354116"/>
            <a:ext cx="32385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7224" name="Line 118"/>
          <p:cNvSpPr>
            <a:spLocks noChangeShapeType="1"/>
          </p:cNvSpPr>
          <p:nvPr/>
        </p:nvSpPr>
        <p:spPr bwMode="auto">
          <a:xfrm>
            <a:off x="5517356" y="4462463"/>
            <a:ext cx="32385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7225" name="Line 119"/>
          <p:cNvSpPr>
            <a:spLocks noChangeShapeType="1"/>
          </p:cNvSpPr>
          <p:nvPr/>
        </p:nvSpPr>
        <p:spPr bwMode="auto">
          <a:xfrm>
            <a:off x="5274469" y="4137423"/>
            <a:ext cx="0" cy="21550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7226" name="Line 120"/>
          <p:cNvSpPr>
            <a:spLocks noChangeShapeType="1"/>
          </p:cNvSpPr>
          <p:nvPr/>
        </p:nvSpPr>
        <p:spPr bwMode="auto">
          <a:xfrm>
            <a:off x="5112544" y="4354116"/>
            <a:ext cx="32385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7227" name="Line 121"/>
          <p:cNvSpPr>
            <a:spLocks noChangeShapeType="1"/>
          </p:cNvSpPr>
          <p:nvPr/>
        </p:nvSpPr>
        <p:spPr bwMode="auto">
          <a:xfrm>
            <a:off x="5112544" y="4462463"/>
            <a:ext cx="32385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7228" name="Line 122"/>
          <p:cNvSpPr>
            <a:spLocks noChangeShapeType="1"/>
          </p:cNvSpPr>
          <p:nvPr/>
        </p:nvSpPr>
        <p:spPr bwMode="auto">
          <a:xfrm>
            <a:off x="3843337" y="3543300"/>
            <a:ext cx="270033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7229" name="Line 123"/>
          <p:cNvSpPr>
            <a:spLocks noChangeShapeType="1"/>
          </p:cNvSpPr>
          <p:nvPr/>
        </p:nvSpPr>
        <p:spPr bwMode="auto">
          <a:xfrm>
            <a:off x="3707606" y="3813572"/>
            <a:ext cx="289083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7230" name="Line 124"/>
          <p:cNvSpPr>
            <a:spLocks noChangeShapeType="1"/>
          </p:cNvSpPr>
          <p:nvPr/>
        </p:nvSpPr>
        <p:spPr bwMode="auto">
          <a:xfrm>
            <a:off x="3573066" y="4056460"/>
            <a:ext cx="305157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7231" name="Line 125"/>
          <p:cNvSpPr>
            <a:spLocks noChangeShapeType="1"/>
          </p:cNvSpPr>
          <p:nvPr/>
        </p:nvSpPr>
        <p:spPr bwMode="auto">
          <a:xfrm>
            <a:off x="3707606" y="1221581"/>
            <a:ext cx="0" cy="2591991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7232" name="Line 126"/>
          <p:cNvSpPr>
            <a:spLocks noChangeShapeType="1"/>
          </p:cNvSpPr>
          <p:nvPr/>
        </p:nvSpPr>
        <p:spPr bwMode="auto">
          <a:xfrm>
            <a:off x="3573066" y="1464469"/>
            <a:ext cx="0" cy="2591991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7233" name="Line 127"/>
          <p:cNvSpPr>
            <a:spLocks noChangeShapeType="1"/>
          </p:cNvSpPr>
          <p:nvPr/>
        </p:nvSpPr>
        <p:spPr bwMode="auto">
          <a:xfrm>
            <a:off x="4031457" y="3543300"/>
            <a:ext cx="2512219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7234" name="Line 128"/>
          <p:cNvSpPr>
            <a:spLocks noChangeShapeType="1"/>
          </p:cNvSpPr>
          <p:nvPr/>
        </p:nvSpPr>
        <p:spPr bwMode="auto">
          <a:xfrm>
            <a:off x="5247085" y="1869282"/>
            <a:ext cx="0" cy="378619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7235" name="Line 129"/>
          <p:cNvSpPr>
            <a:spLocks noChangeShapeType="1"/>
          </p:cNvSpPr>
          <p:nvPr/>
        </p:nvSpPr>
        <p:spPr bwMode="auto">
          <a:xfrm>
            <a:off x="5651897" y="1869282"/>
            <a:ext cx="0" cy="540544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7236" name="Line 130"/>
          <p:cNvSpPr>
            <a:spLocks noChangeShapeType="1"/>
          </p:cNvSpPr>
          <p:nvPr/>
        </p:nvSpPr>
        <p:spPr bwMode="auto">
          <a:xfrm>
            <a:off x="6084094" y="1869282"/>
            <a:ext cx="0" cy="540544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7237" name="Line 131"/>
          <p:cNvSpPr>
            <a:spLocks noChangeShapeType="1"/>
          </p:cNvSpPr>
          <p:nvPr/>
        </p:nvSpPr>
        <p:spPr bwMode="auto">
          <a:xfrm>
            <a:off x="5085160" y="2409825"/>
            <a:ext cx="1269206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7238" name="Line 132"/>
          <p:cNvSpPr>
            <a:spLocks noChangeShapeType="1"/>
          </p:cNvSpPr>
          <p:nvPr/>
        </p:nvSpPr>
        <p:spPr bwMode="auto">
          <a:xfrm>
            <a:off x="5274469" y="4462463"/>
            <a:ext cx="0" cy="188119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7239" name="Line 133"/>
          <p:cNvSpPr>
            <a:spLocks noChangeShapeType="1"/>
          </p:cNvSpPr>
          <p:nvPr/>
        </p:nvSpPr>
        <p:spPr bwMode="auto">
          <a:xfrm>
            <a:off x="5679281" y="4462463"/>
            <a:ext cx="0" cy="269081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7240" name="Line 135"/>
          <p:cNvSpPr>
            <a:spLocks noChangeShapeType="1"/>
          </p:cNvSpPr>
          <p:nvPr/>
        </p:nvSpPr>
        <p:spPr bwMode="auto">
          <a:xfrm>
            <a:off x="5057775" y="4731544"/>
            <a:ext cx="1188244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7241" name="Line 136"/>
          <p:cNvSpPr>
            <a:spLocks noChangeShapeType="1"/>
          </p:cNvSpPr>
          <p:nvPr/>
        </p:nvSpPr>
        <p:spPr bwMode="auto">
          <a:xfrm>
            <a:off x="6111479" y="4462463"/>
            <a:ext cx="0" cy="269081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7242" name="Line 137"/>
          <p:cNvSpPr>
            <a:spLocks noChangeShapeType="1"/>
          </p:cNvSpPr>
          <p:nvPr/>
        </p:nvSpPr>
        <p:spPr bwMode="auto">
          <a:xfrm>
            <a:off x="7002066" y="1950244"/>
            <a:ext cx="54769" cy="270272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7243" name="Line 138"/>
          <p:cNvSpPr>
            <a:spLocks noChangeShapeType="1"/>
          </p:cNvSpPr>
          <p:nvPr/>
        </p:nvSpPr>
        <p:spPr bwMode="auto">
          <a:xfrm flipV="1">
            <a:off x="7056835" y="1491853"/>
            <a:ext cx="242888" cy="756047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7244" name="Line 139"/>
          <p:cNvSpPr>
            <a:spLocks noChangeShapeType="1"/>
          </p:cNvSpPr>
          <p:nvPr/>
        </p:nvSpPr>
        <p:spPr bwMode="auto">
          <a:xfrm>
            <a:off x="6731794" y="2382441"/>
            <a:ext cx="297656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7245" name="Line 140"/>
          <p:cNvSpPr>
            <a:spLocks noChangeShapeType="1"/>
          </p:cNvSpPr>
          <p:nvPr/>
        </p:nvSpPr>
        <p:spPr bwMode="auto">
          <a:xfrm>
            <a:off x="5543550" y="2220516"/>
            <a:ext cx="0" cy="675084"/>
          </a:xfrm>
          <a:prstGeom prst="line">
            <a:avLst/>
          </a:prstGeom>
          <a:noFill/>
          <a:ln w="9525">
            <a:solidFill>
              <a:srgbClr val="FF0000"/>
            </a:solidFill>
            <a:prstDash val="dash"/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7246" name="Line 141"/>
          <p:cNvSpPr>
            <a:spLocks noChangeShapeType="1"/>
          </p:cNvSpPr>
          <p:nvPr/>
        </p:nvSpPr>
        <p:spPr bwMode="auto">
          <a:xfrm>
            <a:off x="5543550" y="2895600"/>
            <a:ext cx="1243013" cy="0"/>
          </a:xfrm>
          <a:prstGeom prst="line">
            <a:avLst/>
          </a:prstGeom>
          <a:noFill/>
          <a:ln w="9525">
            <a:solidFill>
              <a:srgbClr val="FF0000"/>
            </a:solidFill>
            <a:prstDash val="dash"/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7247" name="Line 142"/>
          <p:cNvSpPr>
            <a:spLocks noChangeShapeType="1"/>
          </p:cNvSpPr>
          <p:nvPr/>
        </p:nvSpPr>
        <p:spPr bwMode="auto">
          <a:xfrm flipV="1">
            <a:off x="6786562" y="2463403"/>
            <a:ext cx="80963" cy="432197"/>
          </a:xfrm>
          <a:prstGeom prst="line">
            <a:avLst/>
          </a:prstGeom>
          <a:noFill/>
          <a:ln w="9525">
            <a:solidFill>
              <a:srgbClr val="FF0000"/>
            </a:solidFill>
            <a:prstDash val="dash"/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7248" name="Line 143"/>
          <p:cNvSpPr>
            <a:spLocks noChangeShapeType="1"/>
          </p:cNvSpPr>
          <p:nvPr/>
        </p:nvSpPr>
        <p:spPr bwMode="auto">
          <a:xfrm>
            <a:off x="6030516" y="2112169"/>
            <a:ext cx="0" cy="675085"/>
          </a:xfrm>
          <a:prstGeom prst="line">
            <a:avLst/>
          </a:prstGeom>
          <a:noFill/>
          <a:ln w="9525">
            <a:solidFill>
              <a:srgbClr val="FF0000"/>
            </a:solidFill>
            <a:prstDash val="dash"/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7249" name="Line 144"/>
          <p:cNvSpPr>
            <a:spLocks noChangeShapeType="1"/>
          </p:cNvSpPr>
          <p:nvPr/>
        </p:nvSpPr>
        <p:spPr bwMode="auto">
          <a:xfrm>
            <a:off x="6030516" y="2787254"/>
            <a:ext cx="594122" cy="0"/>
          </a:xfrm>
          <a:prstGeom prst="line">
            <a:avLst/>
          </a:prstGeom>
          <a:noFill/>
          <a:ln w="9525">
            <a:solidFill>
              <a:srgbClr val="FF0000"/>
            </a:solidFill>
            <a:prstDash val="dash"/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7250" name="Line 145"/>
          <p:cNvSpPr>
            <a:spLocks noChangeShapeType="1"/>
          </p:cNvSpPr>
          <p:nvPr/>
        </p:nvSpPr>
        <p:spPr bwMode="auto">
          <a:xfrm flipV="1">
            <a:off x="6624637" y="2571750"/>
            <a:ext cx="215504" cy="215504"/>
          </a:xfrm>
          <a:prstGeom prst="line">
            <a:avLst/>
          </a:prstGeom>
          <a:noFill/>
          <a:ln w="9525">
            <a:solidFill>
              <a:srgbClr val="FF0000"/>
            </a:solidFill>
            <a:prstDash val="dash"/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7251" name="Text Box 146"/>
          <p:cNvSpPr txBox="1">
            <a:spLocks noChangeArrowheads="1"/>
          </p:cNvSpPr>
          <p:nvPr/>
        </p:nvSpPr>
        <p:spPr bwMode="auto">
          <a:xfrm>
            <a:off x="4842273" y="925116"/>
            <a:ext cx="459581" cy="2539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defTabSz="685800" eaLnBrk="1" fontAlgn="base" hangingPunct="1">
              <a:spcBef>
                <a:spcPct val="0"/>
              </a:spcBef>
              <a:spcAft>
                <a:spcPct val="0"/>
              </a:spcAft>
              <a:buNone/>
            </a:pPr>
            <a:r>
              <a:rPr lang="cs-CZ" altLang="cs-CZ" sz="1050">
                <a:solidFill>
                  <a:srgbClr val="FF0000"/>
                </a:solidFill>
              </a:rPr>
              <a:t>I</a:t>
            </a:r>
            <a:r>
              <a:rPr lang="cs-CZ" altLang="cs-CZ" sz="1050" baseline="-25000">
                <a:solidFill>
                  <a:srgbClr val="FF0000"/>
                </a:solidFill>
              </a:rPr>
              <a:t>C12</a:t>
            </a:r>
            <a:endParaRPr lang="cs-CZ" altLang="cs-CZ" sz="1050">
              <a:solidFill>
                <a:srgbClr val="FF0000"/>
              </a:solidFill>
            </a:endParaRPr>
          </a:p>
        </p:txBody>
      </p:sp>
      <p:sp>
        <p:nvSpPr>
          <p:cNvPr id="7252" name="Line 147"/>
          <p:cNvSpPr>
            <a:spLocks noChangeShapeType="1"/>
          </p:cNvSpPr>
          <p:nvPr/>
        </p:nvSpPr>
        <p:spPr bwMode="auto">
          <a:xfrm>
            <a:off x="4923235" y="3489722"/>
            <a:ext cx="540544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7253" name="Line 148"/>
          <p:cNvSpPr>
            <a:spLocks noChangeShapeType="1"/>
          </p:cNvSpPr>
          <p:nvPr/>
        </p:nvSpPr>
        <p:spPr bwMode="auto">
          <a:xfrm>
            <a:off x="4868466" y="3759994"/>
            <a:ext cx="594122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7254" name="Text Box 149"/>
          <p:cNvSpPr txBox="1">
            <a:spLocks noChangeArrowheads="1"/>
          </p:cNvSpPr>
          <p:nvPr/>
        </p:nvSpPr>
        <p:spPr bwMode="auto">
          <a:xfrm>
            <a:off x="4976813" y="3219450"/>
            <a:ext cx="459581" cy="2539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defTabSz="685800" eaLnBrk="1" fontAlgn="base" hangingPunct="1">
              <a:spcBef>
                <a:spcPct val="0"/>
              </a:spcBef>
              <a:spcAft>
                <a:spcPct val="0"/>
              </a:spcAft>
              <a:buNone/>
            </a:pPr>
            <a:r>
              <a:rPr lang="cs-CZ" altLang="cs-CZ" sz="1050">
                <a:solidFill>
                  <a:srgbClr val="FF0000"/>
                </a:solidFill>
              </a:rPr>
              <a:t>I</a:t>
            </a:r>
            <a:r>
              <a:rPr lang="cs-CZ" altLang="cs-CZ" sz="1050" baseline="-25000">
                <a:solidFill>
                  <a:srgbClr val="FF0000"/>
                </a:solidFill>
              </a:rPr>
              <a:t>C23</a:t>
            </a:r>
            <a:endParaRPr lang="cs-CZ" altLang="cs-CZ" sz="1050">
              <a:solidFill>
                <a:srgbClr val="FF0000"/>
              </a:solidFill>
            </a:endParaRPr>
          </a:p>
        </p:txBody>
      </p:sp>
      <p:sp>
        <p:nvSpPr>
          <p:cNvPr id="7255" name="Text Box 150"/>
          <p:cNvSpPr txBox="1">
            <a:spLocks noChangeArrowheads="1"/>
          </p:cNvSpPr>
          <p:nvPr/>
        </p:nvSpPr>
        <p:spPr bwMode="auto">
          <a:xfrm>
            <a:off x="5004198" y="3544491"/>
            <a:ext cx="459581" cy="2539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defTabSz="685800" eaLnBrk="1" fontAlgn="base" hangingPunct="1">
              <a:spcBef>
                <a:spcPct val="0"/>
              </a:spcBef>
              <a:spcAft>
                <a:spcPct val="0"/>
              </a:spcAft>
              <a:buNone/>
            </a:pPr>
            <a:r>
              <a:rPr lang="cs-CZ" altLang="cs-CZ" sz="1050">
                <a:solidFill>
                  <a:srgbClr val="FF0000"/>
                </a:solidFill>
              </a:rPr>
              <a:t>I</a:t>
            </a:r>
            <a:r>
              <a:rPr lang="cs-CZ" altLang="cs-CZ" sz="1050" baseline="-25000">
                <a:solidFill>
                  <a:srgbClr val="FF0000"/>
                </a:solidFill>
              </a:rPr>
              <a:t>C22</a:t>
            </a:r>
            <a:endParaRPr lang="cs-CZ" altLang="cs-CZ" sz="1050">
              <a:solidFill>
                <a:srgbClr val="FF0000"/>
              </a:solidFill>
            </a:endParaRPr>
          </a:p>
        </p:txBody>
      </p:sp>
      <p:sp>
        <p:nvSpPr>
          <p:cNvPr id="7256" name="Line 151"/>
          <p:cNvSpPr>
            <a:spLocks noChangeShapeType="1"/>
          </p:cNvSpPr>
          <p:nvPr/>
        </p:nvSpPr>
        <p:spPr bwMode="auto">
          <a:xfrm>
            <a:off x="6867525" y="2571750"/>
            <a:ext cx="0" cy="2214563"/>
          </a:xfrm>
          <a:prstGeom prst="line">
            <a:avLst/>
          </a:prstGeom>
          <a:noFill/>
          <a:ln w="9525">
            <a:solidFill>
              <a:srgbClr val="FF0000"/>
            </a:solidFill>
            <a:prstDash val="dash"/>
            <a:round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7257" name="Line 152"/>
          <p:cNvSpPr>
            <a:spLocks noChangeShapeType="1"/>
          </p:cNvSpPr>
          <p:nvPr/>
        </p:nvSpPr>
        <p:spPr bwMode="auto">
          <a:xfrm flipH="1" flipV="1">
            <a:off x="6111478" y="4731544"/>
            <a:ext cx="756047" cy="54769"/>
          </a:xfrm>
          <a:prstGeom prst="line">
            <a:avLst/>
          </a:prstGeom>
          <a:noFill/>
          <a:ln w="9525">
            <a:solidFill>
              <a:srgbClr val="FF0000"/>
            </a:solidFill>
            <a:prstDash val="dash"/>
            <a:round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7258" name="Line 154"/>
          <p:cNvSpPr>
            <a:spLocks noChangeShapeType="1"/>
          </p:cNvSpPr>
          <p:nvPr/>
        </p:nvSpPr>
        <p:spPr bwMode="auto">
          <a:xfrm>
            <a:off x="6921104" y="2571751"/>
            <a:ext cx="0" cy="2402681"/>
          </a:xfrm>
          <a:prstGeom prst="line">
            <a:avLst/>
          </a:prstGeom>
          <a:noFill/>
          <a:ln w="9525">
            <a:solidFill>
              <a:srgbClr val="FF0000"/>
            </a:solidFill>
            <a:prstDash val="dash"/>
            <a:round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7259" name="Line 155"/>
          <p:cNvSpPr>
            <a:spLocks noChangeShapeType="1"/>
          </p:cNvSpPr>
          <p:nvPr/>
        </p:nvSpPr>
        <p:spPr bwMode="auto">
          <a:xfrm flipH="1" flipV="1">
            <a:off x="5679281" y="4758929"/>
            <a:ext cx="1214438" cy="215503"/>
          </a:xfrm>
          <a:prstGeom prst="line">
            <a:avLst/>
          </a:prstGeom>
          <a:noFill/>
          <a:ln w="9525">
            <a:solidFill>
              <a:srgbClr val="FF0000"/>
            </a:solidFill>
            <a:prstDash val="dash"/>
            <a:round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7260" name="Line 156"/>
          <p:cNvSpPr>
            <a:spLocks noChangeShapeType="1"/>
          </p:cNvSpPr>
          <p:nvPr/>
        </p:nvSpPr>
        <p:spPr bwMode="auto">
          <a:xfrm>
            <a:off x="6867525" y="2463403"/>
            <a:ext cx="26194" cy="108347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7261" name="Line 157"/>
          <p:cNvSpPr>
            <a:spLocks noChangeShapeType="1"/>
          </p:cNvSpPr>
          <p:nvPr/>
        </p:nvSpPr>
        <p:spPr bwMode="auto">
          <a:xfrm flipH="1">
            <a:off x="1737123" y="3057525"/>
            <a:ext cx="4968478" cy="567929"/>
          </a:xfrm>
          <a:prstGeom prst="line">
            <a:avLst/>
          </a:prstGeom>
          <a:noFill/>
          <a:ln w="9525">
            <a:solidFill>
              <a:srgbClr val="0000FF"/>
            </a:solidFill>
            <a:prstDash val="dash"/>
            <a:round/>
            <a:headEnd type="none" w="med" len="med"/>
            <a:tailEnd type="triangle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7262" name="Line 158"/>
          <p:cNvSpPr>
            <a:spLocks noChangeShapeType="1"/>
          </p:cNvSpPr>
          <p:nvPr/>
        </p:nvSpPr>
        <p:spPr bwMode="auto">
          <a:xfrm flipH="1">
            <a:off x="6731794" y="2571750"/>
            <a:ext cx="135731" cy="513160"/>
          </a:xfrm>
          <a:prstGeom prst="line">
            <a:avLst/>
          </a:prstGeom>
          <a:noFill/>
          <a:ln w="9525">
            <a:solidFill>
              <a:srgbClr val="0000FF"/>
            </a:solidFill>
            <a:prstDash val="dash"/>
            <a:round/>
            <a:headEnd type="none" w="med" len="med"/>
            <a:tailEnd type="triangle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7263" name="Line 159"/>
          <p:cNvSpPr>
            <a:spLocks noChangeShapeType="1"/>
          </p:cNvSpPr>
          <p:nvPr/>
        </p:nvSpPr>
        <p:spPr bwMode="auto">
          <a:xfrm flipV="1">
            <a:off x="1737122" y="2950369"/>
            <a:ext cx="0" cy="675085"/>
          </a:xfrm>
          <a:prstGeom prst="line">
            <a:avLst/>
          </a:prstGeom>
          <a:noFill/>
          <a:ln w="9525">
            <a:solidFill>
              <a:srgbClr val="0000FF"/>
            </a:solidFill>
            <a:prstDash val="dash"/>
            <a:round/>
            <a:headEnd type="none" w="med" len="med"/>
            <a:tailEnd type="triangle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7264" name="Line 160"/>
          <p:cNvSpPr>
            <a:spLocks noChangeShapeType="1"/>
          </p:cNvSpPr>
          <p:nvPr/>
        </p:nvSpPr>
        <p:spPr bwMode="auto">
          <a:xfrm>
            <a:off x="4275535" y="1354932"/>
            <a:ext cx="53935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7265" name="Text Box 161"/>
          <p:cNvSpPr txBox="1">
            <a:spLocks noChangeArrowheads="1"/>
          </p:cNvSpPr>
          <p:nvPr/>
        </p:nvSpPr>
        <p:spPr bwMode="auto">
          <a:xfrm>
            <a:off x="5274469" y="600075"/>
            <a:ext cx="1160860" cy="2539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defTabSz="685800" eaLnBrk="1" fontAlgn="base" hangingPunct="1">
              <a:spcBef>
                <a:spcPct val="0"/>
              </a:spcBef>
              <a:spcAft>
                <a:spcPct val="0"/>
              </a:spcAft>
              <a:buNone/>
            </a:pPr>
            <a:r>
              <a:rPr lang="cs-CZ" altLang="cs-CZ" sz="1050">
                <a:solidFill>
                  <a:srgbClr val="FF0000"/>
                </a:solidFill>
              </a:rPr>
              <a:t>I</a:t>
            </a:r>
            <a:r>
              <a:rPr lang="cs-CZ" altLang="cs-CZ" sz="1050" baseline="-25000">
                <a:solidFill>
                  <a:srgbClr val="FF0000"/>
                </a:solidFill>
              </a:rPr>
              <a:t>C1</a:t>
            </a:r>
            <a:r>
              <a:rPr lang="cs-CZ" altLang="cs-CZ" sz="1050">
                <a:solidFill>
                  <a:srgbClr val="FF0000"/>
                </a:solidFill>
              </a:rPr>
              <a:t> =  I</a:t>
            </a:r>
            <a:r>
              <a:rPr lang="cs-CZ" altLang="cs-CZ" sz="1050" baseline="-25000">
                <a:solidFill>
                  <a:srgbClr val="FF0000"/>
                </a:solidFill>
              </a:rPr>
              <a:t>C13</a:t>
            </a:r>
            <a:r>
              <a:rPr lang="cs-CZ" altLang="cs-CZ" sz="1050">
                <a:solidFill>
                  <a:srgbClr val="FF0000"/>
                </a:solidFill>
              </a:rPr>
              <a:t> + I</a:t>
            </a:r>
            <a:r>
              <a:rPr lang="cs-CZ" altLang="cs-CZ" sz="1050" baseline="-25000">
                <a:solidFill>
                  <a:srgbClr val="FF0000"/>
                </a:solidFill>
              </a:rPr>
              <a:t>C12</a:t>
            </a:r>
          </a:p>
        </p:txBody>
      </p:sp>
      <p:sp>
        <p:nvSpPr>
          <p:cNvPr id="7266" name="Text Box 162"/>
          <p:cNvSpPr txBox="1">
            <a:spLocks noChangeArrowheads="1"/>
          </p:cNvSpPr>
          <p:nvPr/>
        </p:nvSpPr>
        <p:spPr bwMode="auto">
          <a:xfrm>
            <a:off x="5570935" y="3246835"/>
            <a:ext cx="1269206" cy="2539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defTabSz="685800" eaLnBrk="1" fontAlgn="base" hangingPunct="1">
              <a:spcBef>
                <a:spcPct val="0"/>
              </a:spcBef>
              <a:spcAft>
                <a:spcPct val="0"/>
              </a:spcAft>
              <a:buNone/>
            </a:pPr>
            <a:r>
              <a:rPr lang="cs-CZ" altLang="cs-CZ" sz="1050">
                <a:solidFill>
                  <a:srgbClr val="FF0000"/>
                </a:solidFill>
              </a:rPr>
              <a:t>I</a:t>
            </a:r>
            <a:r>
              <a:rPr lang="cs-CZ" altLang="cs-CZ" sz="1050" baseline="-25000">
                <a:solidFill>
                  <a:srgbClr val="FF0000"/>
                </a:solidFill>
              </a:rPr>
              <a:t>C2 </a:t>
            </a:r>
            <a:r>
              <a:rPr lang="cs-CZ" altLang="cs-CZ" sz="1050">
                <a:solidFill>
                  <a:srgbClr val="FF0000"/>
                </a:solidFill>
              </a:rPr>
              <a:t>= I</a:t>
            </a:r>
            <a:r>
              <a:rPr lang="cs-CZ" altLang="cs-CZ" sz="1050" baseline="-25000">
                <a:solidFill>
                  <a:srgbClr val="FF0000"/>
                </a:solidFill>
              </a:rPr>
              <a:t>C23</a:t>
            </a:r>
            <a:r>
              <a:rPr lang="cs-CZ" altLang="cs-CZ" sz="1050">
                <a:solidFill>
                  <a:srgbClr val="FF0000"/>
                </a:solidFill>
              </a:rPr>
              <a:t> + I</a:t>
            </a:r>
            <a:r>
              <a:rPr lang="cs-CZ" altLang="cs-CZ" sz="1050" baseline="-25000">
                <a:solidFill>
                  <a:srgbClr val="FF0000"/>
                </a:solidFill>
              </a:rPr>
              <a:t>C22</a:t>
            </a:r>
          </a:p>
        </p:txBody>
      </p:sp>
      <p:sp>
        <p:nvSpPr>
          <p:cNvPr id="7267" name="Text Box 163"/>
          <p:cNvSpPr txBox="1">
            <a:spLocks noChangeArrowheads="1"/>
          </p:cNvSpPr>
          <p:nvPr/>
        </p:nvSpPr>
        <p:spPr bwMode="auto">
          <a:xfrm>
            <a:off x="1250157" y="3868342"/>
            <a:ext cx="3051572" cy="13388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defTabSz="685800" eaLnBrk="1" fontAlgn="base" hangingPunct="1">
              <a:spcBef>
                <a:spcPct val="0"/>
              </a:spcBef>
              <a:spcAft>
                <a:spcPct val="0"/>
              </a:spcAft>
              <a:buNone/>
            </a:pPr>
            <a:r>
              <a:rPr lang="cs-CZ" altLang="cs-CZ" sz="1350" dirty="0" err="1">
                <a:solidFill>
                  <a:srgbClr val="FF0000"/>
                </a:solidFill>
              </a:rPr>
              <a:t>I</a:t>
            </a:r>
            <a:r>
              <a:rPr lang="cs-CZ" altLang="cs-CZ" sz="1350" baseline="-25000" dirty="0" err="1">
                <a:solidFill>
                  <a:srgbClr val="FF0000"/>
                </a:solidFill>
              </a:rPr>
              <a:t>por</a:t>
            </a:r>
            <a:r>
              <a:rPr lang="cs-CZ" altLang="cs-CZ" sz="1350" baseline="-25000" dirty="0">
                <a:solidFill>
                  <a:srgbClr val="FF0000"/>
                </a:solidFill>
              </a:rPr>
              <a:t> </a:t>
            </a:r>
            <a:r>
              <a:rPr lang="cs-CZ" altLang="cs-CZ" sz="1350" dirty="0">
                <a:solidFill>
                  <a:srgbClr val="FF0000"/>
                </a:solidFill>
              </a:rPr>
              <a:t>= </a:t>
            </a:r>
            <a:r>
              <a:rPr lang="cs-CZ" altLang="cs-CZ" sz="1350" dirty="0" err="1">
                <a:solidFill>
                  <a:srgbClr val="000000"/>
                </a:solidFill>
              </a:rPr>
              <a:t>I</a:t>
            </a:r>
            <a:r>
              <a:rPr lang="cs-CZ" altLang="cs-CZ" sz="1350" baseline="-25000" dirty="0" err="1">
                <a:solidFill>
                  <a:srgbClr val="000000"/>
                </a:solidFill>
              </a:rPr>
              <a:t>w</a:t>
            </a:r>
            <a:r>
              <a:rPr lang="cs-CZ" altLang="cs-CZ" sz="1350" dirty="0">
                <a:solidFill>
                  <a:srgbClr val="FF0000"/>
                </a:solidFill>
              </a:rPr>
              <a:t> + j(I</a:t>
            </a:r>
            <a:r>
              <a:rPr lang="cs-CZ" altLang="cs-CZ" sz="1350" baseline="-25000" dirty="0">
                <a:solidFill>
                  <a:srgbClr val="FF0000"/>
                </a:solidFill>
              </a:rPr>
              <a:t>C1</a:t>
            </a:r>
            <a:r>
              <a:rPr lang="cs-CZ" altLang="cs-CZ" sz="1350" dirty="0">
                <a:solidFill>
                  <a:srgbClr val="FF0000"/>
                </a:solidFill>
              </a:rPr>
              <a:t> + I</a:t>
            </a:r>
            <a:r>
              <a:rPr lang="cs-CZ" altLang="cs-CZ" sz="1350" baseline="-25000" dirty="0">
                <a:solidFill>
                  <a:srgbClr val="FF0000"/>
                </a:solidFill>
              </a:rPr>
              <a:t>C2</a:t>
            </a:r>
            <a:r>
              <a:rPr lang="cs-CZ" altLang="cs-CZ" sz="1350" dirty="0">
                <a:solidFill>
                  <a:srgbClr val="FF0000"/>
                </a:solidFill>
              </a:rPr>
              <a:t> </a:t>
            </a:r>
            <a:r>
              <a:rPr lang="cs-CZ" altLang="cs-CZ" sz="1350" dirty="0">
                <a:solidFill>
                  <a:srgbClr val="0000FF"/>
                </a:solidFill>
              </a:rPr>
              <a:t>- I</a:t>
            </a:r>
            <a:r>
              <a:rPr lang="cs-CZ" altLang="cs-CZ" sz="1350" baseline="-25000" dirty="0">
                <a:solidFill>
                  <a:srgbClr val="0000FF"/>
                </a:solidFill>
              </a:rPr>
              <a:t>L </a:t>
            </a:r>
            <a:r>
              <a:rPr lang="cs-CZ" altLang="cs-CZ" sz="1350" dirty="0">
                <a:solidFill>
                  <a:srgbClr val="FF0000"/>
                </a:solidFill>
              </a:rPr>
              <a:t>)</a:t>
            </a:r>
          </a:p>
          <a:p>
            <a:pPr defTabSz="685800" eaLnBrk="1" fontAlgn="base" hangingPunct="1">
              <a:spcBef>
                <a:spcPct val="0"/>
              </a:spcBef>
              <a:spcAft>
                <a:spcPct val="0"/>
              </a:spcAft>
              <a:buNone/>
            </a:pPr>
            <a:endParaRPr lang="cs-CZ" altLang="cs-CZ" sz="1350" dirty="0">
              <a:solidFill>
                <a:srgbClr val="FF0000"/>
              </a:solidFill>
            </a:endParaRPr>
          </a:p>
          <a:p>
            <a:pPr defTabSz="685800" eaLnBrk="1" fontAlgn="base" hangingPunct="1">
              <a:spcBef>
                <a:spcPct val="0"/>
              </a:spcBef>
              <a:spcAft>
                <a:spcPct val="0"/>
              </a:spcAft>
              <a:buNone/>
            </a:pPr>
            <a:r>
              <a:rPr lang="cs-CZ" altLang="cs-CZ" sz="1350" dirty="0">
                <a:solidFill>
                  <a:srgbClr val="FF0000"/>
                </a:solidFill>
              </a:rPr>
              <a:t>Pokud je vyladěno, pak místem poruchy teče pouze </a:t>
            </a:r>
            <a:r>
              <a:rPr lang="cs-CZ" altLang="cs-CZ" sz="1350" dirty="0" err="1">
                <a:solidFill>
                  <a:srgbClr val="FF0000"/>
                </a:solidFill>
              </a:rPr>
              <a:t>Iw</a:t>
            </a:r>
            <a:r>
              <a:rPr lang="cs-CZ" altLang="cs-CZ" sz="1350" dirty="0">
                <a:solidFill>
                  <a:srgbClr val="FF0000"/>
                </a:solidFill>
              </a:rPr>
              <a:t> (zbytkový činný proud daný odporem tlumivky a činnými svody</a:t>
            </a:r>
          </a:p>
        </p:txBody>
      </p:sp>
      <p:sp>
        <p:nvSpPr>
          <p:cNvPr id="7268" name="Line 164"/>
          <p:cNvSpPr>
            <a:spLocks noChangeShapeType="1"/>
          </p:cNvSpPr>
          <p:nvPr/>
        </p:nvSpPr>
        <p:spPr bwMode="auto">
          <a:xfrm>
            <a:off x="7380685" y="2031206"/>
            <a:ext cx="0" cy="406004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7269" name="Text Box 165"/>
          <p:cNvSpPr txBox="1">
            <a:spLocks noChangeArrowheads="1"/>
          </p:cNvSpPr>
          <p:nvPr/>
        </p:nvSpPr>
        <p:spPr bwMode="auto">
          <a:xfrm>
            <a:off x="7380685" y="2085975"/>
            <a:ext cx="482824" cy="3000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defTabSz="685800" eaLnBrk="1" fontAlgn="base" hangingPunct="1">
              <a:spcBef>
                <a:spcPct val="0"/>
              </a:spcBef>
              <a:spcAft>
                <a:spcPct val="0"/>
              </a:spcAft>
              <a:buNone/>
            </a:pPr>
            <a:r>
              <a:rPr lang="cs-CZ" altLang="cs-CZ" sz="1350">
                <a:solidFill>
                  <a:srgbClr val="FF0000"/>
                </a:solidFill>
              </a:rPr>
              <a:t>Ipor</a:t>
            </a:r>
          </a:p>
        </p:txBody>
      </p:sp>
      <p:sp>
        <p:nvSpPr>
          <p:cNvPr id="7270" name="Text Box 167"/>
          <p:cNvSpPr txBox="1">
            <a:spLocks noChangeArrowheads="1"/>
          </p:cNvSpPr>
          <p:nvPr/>
        </p:nvSpPr>
        <p:spPr bwMode="auto">
          <a:xfrm>
            <a:off x="4572000" y="2950369"/>
            <a:ext cx="328936" cy="3000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defTabSz="685800" eaLnBrk="1" fontAlgn="base" hangingPunct="1">
              <a:spcBef>
                <a:spcPct val="0"/>
              </a:spcBef>
              <a:spcAft>
                <a:spcPct val="0"/>
              </a:spcAft>
              <a:buNone/>
            </a:pPr>
            <a:r>
              <a:rPr lang="cs-CZ" altLang="cs-CZ" sz="1350" dirty="0">
                <a:solidFill>
                  <a:srgbClr val="0000FF"/>
                </a:solidFill>
              </a:rPr>
              <a:t>IL</a:t>
            </a:r>
          </a:p>
        </p:txBody>
      </p:sp>
      <p:sp>
        <p:nvSpPr>
          <p:cNvPr id="7271" name="Oval 170"/>
          <p:cNvSpPr>
            <a:spLocks noChangeArrowheads="1"/>
          </p:cNvSpPr>
          <p:nvPr/>
        </p:nvSpPr>
        <p:spPr bwMode="auto">
          <a:xfrm>
            <a:off x="4139804" y="546497"/>
            <a:ext cx="297656" cy="1160859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defTabSz="685800" eaLnBrk="1" fontAlgn="base" hangingPunct="1">
              <a:spcBef>
                <a:spcPct val="0"/>
              </a:spcBef>
              <a:spcAft>
                <a:spcPct val="0"/>
              </a:spcAft>
              <a:buNone/>
            </a:pPr>
            <a:endParaRPr lang="cs-CZ" altLang="cs-CZ" sz="1350">
              <a:solidFill>
                <a:srgbClr val="000000"/>
              </a:solidFill>
            </a:endParaRPr>
          </a:p>
        </p:txBody>
      </p:sp>
      <p:sp>
        <p:nvSpPr>
          <p:cNvPr id="7272" name="Text Box 171"/>
          <p:cNvSpPr txBox="1">
            <a:spLocks noChangeArrowheads="1"/>
          </p:cNvSpPr>
          <p:nvPr/>
        </p:nvSpPr>
        <p:spPr bwMode="auto">
          <a:xfrm>
            <a:off x="3843337" y="1762125"/>
            <a:ext cx="1120379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defTabSz="685800" eaLnBrk="1" fontAlgn="base" hangingPunct="1">
              <a:spcBef>
                <a:spcPct val="0"/>
              </a:spcBef>
              <a:spcAft>
                <a:spcPct val="0"/>
              </a:spcAft>
              <a:buNone/>
            </a:pPr>
            <a:r>
              <a:rPr lang="cs-CZ" altLang="cs-CZ" sz="750">
                <a:solidFill>
                  <a:srgbClr val="000000"/>
                </a:solidFill>
              </a:rPr>
              <a:t>pokud I</a:t>
            </a:r>
            <a:r>
              <a:rPr lang="cs-CZ" altLang="cs-CZ" sz="750" baseline="-25000">
                <a:solidFill>
                  <a:srgbClr val="000000"/>
                </a:solidFill>
              </a:rPr>
              <a:t>C </a:t>
            </a:r>
            <a:r>
              <a:rPr lang="cs-CZ" altLang="cs-CZ" sz="750">
                <a:solidFill>
                  <a:srgbClr val="000000"/>
                </a:solidFill>
              </a:rPr>
              <a:t>= I</a:t>
            </a:r>
            <a:r>
              <a:rPr lang="cs-CZ" altLang="cs-CZ" sz="750" baseline="-25000">
                <a:solidFill>
                  <a:srgbClr val="000000"/>
                </a:solidFill>
              </a:rPr>
              <a:t>L </a:t>
            </a:r>
            <a:r>
              <a:rPr lang="cs-CZ" altLang="cs-CZ" sz="750">
                <a:solidFill>
                  <a:srgbClr val="000000"/>
                </a:solidFill>
              </a:rPr>
              <a:t>pak:</a:t>
            </a:r>
          </a:p>
          <a:p>
            <a:pPr defTabSz="685800" eaLnBrk="1" fontAlgn="base" hangingPunct="1">
              <a:spcBef>
                <a:spcPct val="0"/>
              </a:spcBef>
              <a:spcAft>
                <a:spcPct val="0"/>
              </a:spcAft>
              <a:buNone/>
            </a:pPr>
            <a:r>
              <a:rPr lang="cs-CZ" altLang="cs-CZ" sz="750">
                <a:solidFill>
                  <a:srgbClr val="000000"/>
                </a:solidFill>
              </a:rPr>
              <a:t>I</a:t>
            </a:r>
            <a:r>
              <a:rPr lang="cs-CZ" altLang="cs-CZ" sz="750" baseline="-25000">
                <a:solidFill>
                  <a:srgbClr val="000000"/>
                </a:solidFill>
              </a:rPr>
              <a:t>SUM</a:t>
            </a:r>
            <a:r>
              <a:rPr lang="cs-CZ" altLang="cs-CZ" sz="750">
                <a:solidFill>
                  <a:srgbClr val="000000"/>
                </a:solidFill>
              </a:rPr>
              <a:t> = I</a:t>
            </a:r>
            <a:r>
              <a:rPr lang="cs-CZ" altLang="cs-CZ" sz="750" baseline="-25000">
                <a:solidFill>
                  <a:srgbClr val="000000"/>
                </a:solidFill>
              </a:rPr>
              <a:t>W</a:t>
            </a:r>
            <a:r>
              <a:rPr lang="cs-CZ" altLang="cs-CZ" sz="750">
                <a:solidFill>
                  <a:srgbClr val="000000"/>
                </a:solidFill>
              </a:rPr>
              <a:t>  –  jI</a:t>
            </a:r>
            <a:r>
              <a:rPr lang="cs-CZ" altLang="cs-CZ" sz="750" baseline="-25000">
                <a:solidFill>
                  <a:srgbClr val="000000"/>
                </a:solidFill>
              </a:rPr>
              <a:t>C1</a:t>
            </a:r>
          </a:p>
          <a:p>
            <a:pPr defTabSz="685800" eaLnBrk="1" fontAlgn="base" hangingPunct="1">
              <a:spcBef>
                <a:spcPct val="0"/>
              </a:spcBef>
              <a:spcAft>
                <a:spcPct val="0"/>
              </a:spcAft>
              <a:buNone/>
            </a:pPr>
            <a:endParaRPr lang="cs-CZ" altLang="cs-CZ" sz="750" baseline="-25000">
              <a:solidFill>
                <a:srgbClr val="000000"/>
              </a:solidFill>
            </a:endParaRPr>
          </a:p>
        </p:txBody>
      </p:sp>
      <p:sp>
        <p:nvSpPr>
          <p:cNvPr id="7273" name="Oval 172"/>
          <p:cNvSpPr>
            <a:spLocks noChangeArrowheads="1"/>
          </p:cNvSpPr>
          <p:nvPr/>
        </p:nvSpPr>
        <p:spPr bwMode="auto">
          <a:xfrm>
            <a:off x="4423173" y="3408760"/>
            <a:ext cx="297656" cy="1160859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defTabSz="685800" eaLnBrk="1" fontAlgn="base" hangingPunct="1">
              <a:spcBef>
                <a:spcPct val="0"/>
              </a:spcBef>
              <a:spcAft>
                <a:spcPct val="0"/>
              </a:spcAft>
              <a:buNone/>
            </a:pPr>
            <a:endParaRPr lang="cs-CZ" altLang="cs-CZ" sz="1350">
              <a:solidFill>
                <a:srgbClr val="000000"/>
              </a:solidFill>
            </a:endParaRPr>
          </a:p>
        </p:txBody>
      </p:sp>
      <p:sp>
        <p:nvSpPr>
          <p:cNvPr id="7274" name="Text Box 173"/>
          <p:cNvSpPr txBox="1">
            <a:spLocks noChangeArrowheads="1"/>
          </p:cNvSpPr>
          <p:nvPr/>
        </p:nvSpPr>
        <p:spPr bwMode="auto">
          <a:xfrm>
            <a:off x="4382692" y="4597003"/>
            <a:ext cx="621506" cy="553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defTabSz="685800" eaLnBrk="1" fontAlgn="base" hangingPunct="1">
              <a:spcBef>
                <a:spcPct val="0"/>
              </a:spcBef>
              <a:spcAft>
                <a:spcPct val="0"/>
              </a:spcAft>
              <a:buNone/>
            </a:pPr>
            <a:r>
              <a:rPr lang="cs-CZ" altLang="cs-CZ" sz="750">
                <a:solidFill>
                  <a:srgbClr val="000000"/>
                </a:solidFill>
              </a:rPr>
              <a:t>I</a:t>
            </a:r>
            <a:r>
              <a:rPr lang="cs-CZ" altLang="cs-CZ" sz="750" baseline="-25000">
                <a:solidFill>
                  <a:srgbClr val="000000"/>
                </a:solidFill>
              </a:rPr>
              <a:t>SUM </a:t>
            </a:r>
            <a:r>
              <a:rPr lang="cs-CZ" altLang="cs-CZ" sz="750">
                <a:solidFill>
                  <a:srgbClr val="000000"/>
                </a:solidFill>
              </a:rPr>
              <a:t>=   jI</a:t>
            </a:r>
            <a:r>
              <a:rPr lang="cs-CZ" altLang="cs-CZ" sz="750" baseline="-25000">
                <a:solidFill>
                  <a:srgbClr val="000000"/>
                </a:solidFill>
              </a:rPr>
              <a:t>C2</a:t>
            </a:r>
          </a:p>
          <a:p>
            <a:pPr defTabSz="685800" eaLnBrk="1" fontAlgn="base" hangingPunct="1">
              <a:spcBef>
                <a:spcPct val="0"/>
              </a:spcBef>
              <a:spcAft>
                <a:spcPct val="0"/>
              </a:spcAft>
              <a:buNone/>
            </a:pPr>
            <a:endParaRPr lang="cs-CZ" altLang="cs-CZ" sz="750" baseline="-25000">
              <a:solidFill>
                <a:srgbClr val="000000"/>
              </a:solidFill>
            </a:endParaRPr>
          </a:p>
          <a:p>
            <a:pPr defTabSz="685800" eaLnBrk="1" fontAlgn="base" hangingPunct="1">
              <a:spcBef>
                <a:spcPct val="0"/>
              </a:spcBef>
              <a:spcAft>
                <a:spcPct val="0"/>
              </a:spcAft>
              <a:buNone/>
            </a:pPr>
            <a:endParaRPr lang="cs-CZ" altLang="cs-CZ" sz="750" baseline="-25000">
              <a:solidFill>
                <a:srgbClr val="000000"/>
              </a:solidFill>
            </a:endParaRPr>
          </a:p>
          <a:p>
            <a:pPr defTabSz="685800" eaLnBrk="1" fontAlgn="base" hangingPunct="1">
              <a:spcBef>
                <a:spcPct val="0"/>
              </a:spcBef>
              <a:spcAft>
                <a:spcPct val="0"/>
              </a:spcAft>
              <a:buNone/>
            </a:pPr>
            <a:endParaRPr lang="cs-CZ" altLang="cs-CZ" sz="750" baseline="-25000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1485900" y="205979"/>
            <a:ext cx="6172200" cy="259556"/>
          </a:xfrm>
        </p:spPr>
        <p:txBody>
          <a:bodyPr/>
          <a:lstStyle/>
          <a:p>
            <a:pPr eaLnBrk="1" hangingPunct="1"/>
            <a:r>
              <a:rPr lang="cs-CZ" altLang="cs-CZ" sz="1500">
                <a:solidFill>
                  <a:srgbClr val="FF0000"/>
                </a:solidFill>
              </a:rPr>
              <a:t>Zhášená síť – zemní spojení - vyladěno</a:t>
            </a:r>
          </a:p>
        </p:txBody>
      </p:sp>
      <p:sp>
        <p:nvSpPr>
          <p:cNvPr id="7171" name="Rectangle 10"/>
          <p:cNvSpPr>
            <a:spLocks noChangeArrowheads="1"/>
          </p:cNvSpPr>
          <p:nvPr/>
        </p:nvSpPr>
        <p:spPr bwMode="auto">
          <a:xfrm>
            <a:off x="1980010" y="925116"/>
            <a:ext cx="594122" cy="80963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defTabSz="685800" eaLnBrk="1" fontAlgn="base" hangingPunct="1">
              <a:spcBef>
                <a:spcPct val="0"/>
              </a:spcBef>
              <a:spcAft>
                <a:spcPct val="0"/>
              </a:spcAft>
              <a:buNone/>
            </a:pPr>
            <a:endParaRPr lang="cs-CZ" altLang="cs-CZ" sz="1350">
              <a:solidFill>
                <a:srgbClr val="000000"/>
              </a:solidFill>
            </a:endParaRPr>
          </a:p>
        </p:txBody>
      </p:sp>
      <p:sp>
        <p:nvSpPr>
          <p:cNvPr id="7172" name="Rectangle 11"/>
          <p:cNvSpPr>
            <a:spLocks noChangeArrowheads="1"/>
          </p:cNvSpPr>
          <p:nvPr/>
        </p:nvSpPr>
        <p:spPr bwMode="auto">
          <a:xfrm>
            <a:off x="1980010" y="1195387"/>
            <a:ext cx="594122" cy="80963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defTabSz="685800" eaLnBrk="1" fontAlgn="base" hangingPunct="1">
              <a:spcBef>
                <a:spcPct val="0"/>
              </a:spcBef>
              <a:spcAft>
                <a:spcPct val="0"/>
              </a:spcAft>
              <a:buNone/>
            </a:pPr>
            <a:endParaRPr lang="cs-CZ" altLang="cs-CZ" sz="1350">
              <a:solidFill>
                <a:srgbClr val="000000"/>
              </a:solidFill>
            </a:endParaRPr>
          </a:p>
        </p:txBody>
      </p:sp>
      <p:sp>
        <p:nvSpPr>
          <p:cNvPr id="7173" name="Rectangle 12"/>
          <p:cNvSpPr>
            <a:spLocks noChangeArrowheads="1"/>
          </p:cNvSpPr>
          <p:nvPr/>
        </p:nvSpPr>
        <p:spPr bwMode="auto">
          <a:xfrm>
            <a:off x="1980010" y="1438275"/>
            <a:ext cx="594122" cy="80963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defTabSz="685800" eaLnBrk="1" fontAlgn="base" hangingPunct="1">
              <a:spcBef>
                <a:spcPct val="0"/>
              </a:spcBef>
              <a:spcAft>
                <a:spcPct val="0"/>
              </a:spcAft>
              <a:buNone/>
            </a:pPr>
            <a:endParaRPr lang="cs-CZ" altLang="cs-CZ" sz="1350">
              <a:solidFill>
                <a:srgbClr val="000000"/>
              </a:solidFill>
            </a:endParaRPr>
          </a:p>
        </p:txBody>
      </p:sp>
      <p:sp>
        <p:nvSpPr>
          <p:cNvPr id="7174" name="Line 28"/>
          <p:cNvSpPr>
            <a:spLocks noChangeShapeType="1"/>
          </p:cNvSpPr>
          <p:nvPr/>
        </p:nvSpPr>
        <p:spPr bwMode="auto">
          <a:xfrm flipH="1">
            <a:off x="1872854" y="1248966"/>
            <a:ext cx="107156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7175" name="Line 29"/>
          <p:cNvSpPr>
            <a:spLocks noChangeShapeType="1"/>
          </p:cNvSpPr>
          <p:nvPr/>
        </p:nvSpPr>
        <p:spPr bwMode="auto">
          <a:xfrm flipH="1">
            <a:off x="1872854" y="1464469"/>
            <a:ext cx="107156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7176" name="Line 30"/>
          <p:cNvSpPr>
            <a:spLocks noChangeShapeType="1"/>
          </p:cNvSpPr>
          <p:nvPr/>
        </p:nvSpPr>
        <p:spPr bwMode="auto">
          <a:xfrm>
            <a:off x="1872854" y="951310"/>
            <a:ext cx="0" cy="864394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7177" name="Line 31"/>
          <p:cNvSpPr>
            <a:spLocks noChangeShapeType="1"/>
          </p:cNvSpPr>
          <p:nvPr/>
        </p:nvSpPr>
        <p:spPr bwMode="auto">
          <a:xfrm>
            <a:off x="1872854" y="951310"/>
            <a:ext cx="13454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7178" name="Rectangle 36"/>
          <p:cNvSpPr>
            <a:spLocks noChangeArrowheads="1"/>
          </p:cNvSpPr>
          <p:nvPr/>
        </p:nvSpPr>
        <p:spPr bwMode="auto">
          <a:xfrm>
            <a:off x="1818085" y="1815704"/>
            <a:ext cx="108347" cy="1484709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defTabSz="685800" eaLnBrk="1" fontAlgn="base" hangingPunct="1">
              <a:spcBef>
                <a:spcPct val="0"/>
              </a:spcBef>
              <a:spcAft>
                <a:spcPct val="0"/>
              </a:spcAft>
              <a:buNone/>
            </a:pPr>
            <a:endParaRPr lang="cs-CZ" altLang="cs-CZ" sz="1350">
              <a:solidFill>
                <a:srgbClr val="000000"/>
              </a:solidFill>
            </a:endParaRPr>
          </a:p>
        </p:txBody>
      </p:sp>
      <p:sp>
        <p:nvSpPr>
          <p:cNvPr id="7179" name="Line 37"/>
          <p:cNvSpPr>
            <a:spLocks noChangeShapeType="1"/>
          </p:cNvSpPr>
          <p:nvPr/>
        </p:nvSpPr>
        <p:spPr bwMode="auto">
          <a:xfrm>
            <a:off x="1872854" y="3300413"/>
            <a:ext cx="0" cy="35123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7180" name="Line 38"/>
          <p:cNvSpPr>
            <a:spLocks noChangeShapeType="1"/>
          </p:cNvSpPr>
          <p:nvPr/>
        </p:nvSpPr>
        <p:spPr bwMode="auto">
          <a:xfrm>
            <a:off x="1980010" y="1815704"/>
            <a:ext cx="0" cy="1484709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7181" name="Rectangle 39"/>
          <p:cNvSpPr>
            <a:spLocks noChangeArrowheads="1"/>
          </p:cNvSpPr>
          <p:nvPr/>
        </p:nvSpPr>
        <p:spPr bwMode="auto">
          <a:xfrm>
            <a:off x="2060972" y="2058591"/>
            <a:ext cx="108347" cy="513159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defTabSz="685800" eaLnBrk="1" fontAlgn="base" hangingPunct="1">
              <a:spcBef>
                <a:spcPct val="0"/>
              </a:spcBef>
              <a:spcAft>
                <a:spcPct val="0"/>
              </a:spcAft>
              <a:buNone/>
            </a:pPr>
            <a:endParaRPr lang="cs-CZ" altLang="cs-CZ" sz="1350">
              <a:solidFill>
                <a:srgbClr val="000000"/>
              </a:solidFill>
            </a:endParaRPr>
          </a:p>
        </p:txBody>
      </p:sp>
      <p:sp>
        <p:nvSpPr>
          <p:cNvPr id="7182" name="Line 40"/>
          <p:cNvSpPr>
            <a:spLocks noChangeShapeType="1"/>
          </p:cNvSpPr>
          <p:nvPr/>
        </p:nvSpPr>
        <p:spPr bwMode="auto">
          <a:xfrm flipH="1" flipV="1">
            <a:off x="1602581" y="1977629"/>
            <a:ext cx="458391" cy="702469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7183" name="Line 41"/>
          <p:cNvSpPr>
            <a:spLocks noChangeShapeType="1"/>
          </p:cNvSpPr>
          <p:nvPr/>
        </p:nvSpPr>
        <p:spPr bwMode="auto">
          <a:xfrm flipV="1">
            <a:off x="2115741" y="1896666"/>
            <a:ext cx="0" cy="1619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7184" name="Line 42"/>
          <p:cNvSpPr>
            <a:spLocks noChangeShapeType="1"/>
          </p:cNvSpPr>
          <p:nvPr/>
        </p:nvSpPr>
        <p:spPr bwMode="auto">
          <a:xfrm>
            <a:off x="2115741" y="1896666"/>
            <a:ext cx="350044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7185" name="Line 43"/>
          <p:cNvSpPr>
            <a:spLocks noChangeShapeType="1"/>
          </p:cNvSpPr>
          <p:nvPr/>
        </p:nvSpPr>
        <p:spPr bwMode="auto">
          <a:xfrm>
            <a:off x="2115741" y="2571750"/>
            <a:ext cx="0" cy="134541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7186" name="Line 44"/>
          <p:cNvSpPr>
            <a:spLocks noChangeShapeType="1"/>
          </p:cNvSpPr>
          <p:nvPr/>
        </p:nvSpPr>
        <p:spPr bwMode="auto">
          <a:xfrm>
            <a:off x="2115741" y="2706291"/>
            <a:ext cx="7286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7187" name="Rectangle 45"/>
          <p:cNvSpPr>
            <a:spLocks noChangeArrowheads="1"/>
          </p:cNvSpPr>
          <p:nvPr/>
        </p:nvSpPr>
        <p:spPr bwMode="auto">
          <a:xfrm>
            <a:off x="2776538" y="2139553"/>
            <a:ext cx="134541" cy="43219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defTabSz="685800" eaLnBrk="1" fontAlgn="base" hangingPunct="1">
              <a:spcBef>
                <a:spcPct val="0"/>
              </a:spcBef>
              <a:spcAft>
                <a:spcPct val="0"/>
              </a:spcAft>
              <a:buNone/>
            </a:pPr>
            <a:endParaRPr lang="cs-CZ" altLang="cs-CZ" sz="1350">
              <a:solidFill>
                <a:srgbClr val="000000"/>
              </a:solidFill>
            </a:endParaRPr>
          </a:p>
        </p:txBody>
      </p:sp>
      <p:sp>
        <p:nvSpPr>
          <p:cNvPr id="7188" name="Line 46"/>
          <p:cNvSpPr>
            <a:spLocks noChangeShapeType="1"/>
          </p:cNvSpPr>
          <p:nvPr/>
        </p:nvSpPr>
        <p:spPr bwMode="auto">
          <a:xfrm flipV="1">
            <a:off x="2844404" y="2571750"/>
            <a:ext cx="0" cy="134541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7189" name="Line 47"/>
          <p:cNvSpPr>
            <a:spLocks noChangeShapeType="1"/>
          </p:cNvSpPr>
          <p:nvPr/>
        </p:nvSpPr>
        <p:spPr bwMode="auto">
          <a:xfrm>
            <a:off x="2465785" y="1762126"/>
            <a:ext cx="216694" cy="135731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7190" name="Line 48"/>
          <p:cNvSpPr>
            <a:spLocks noChangeShapeType="1"/>
          </p:cNvSpPr>
          <p:nvPr/>
        </p:nvSpPr>
        <p:spPr bwMode="auto">
          <a:xfrm>
            <a:off x="2682479" y="1896666"/>
            <a:ext cx="1619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7191" name="Line 49"/>
          <p:cNvSpPr>
            <a:spLocks noChangeShapeType="1"/>
          </p:cNvSpPr>
          <p:nvPr/>
        </p:nvSpPr>
        <p:spPr bwMode="auto">
          <a:xfrm>
            <a:off x="2844404" y="1896666"/>
            <a:ext cx="0" cy="2428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7192" name="Line 51"/>
          <p:cNvSpPr>
            <a:spLocks noChangeShapeType="1"/>
          </p:cNvSpPr>
          <p:nvPr/>
        </p:nvSpPr>
        <p:spPr bwMode="auto">
          <a:xfrm>
            <a:off x="2574131" y="951310"/>
            <a:ext cx="4806554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7193" name="Line 52"/>
          <p:cNvSpPr>
            <a:spLocks noChangeShapeType="1"/>
          </p:cNvSpPr>
          <p:nvPr/>
        </p:nvSpPr>
        <p:spPr bwMode="auto">
          <a:xfrm>
            <a:off x="2574131" y="1221581"/>
            <a:ext cx="4806554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7194" name="Line 53"/>
          <p:cNvSpPr>
            <a:spLocks noChangeShapeType="1"/>
          </p:cNvSpPr>
          <p:nvPr/>
        </p:nvSpPr>
        <p:spPr bwMode="auto">
          <a:xfrm>
            <a:off x="2574131" y="1464469"/>
            <a:ext cx="4806554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7195" name="Rectangle 54"/>
          <p:cNvSpPr>
            <a:spLocks noChangeArrowheads="1"/>
          </p:cNvSpPr>
          <p:nvPr/>
        </p:nvSpPr>
        <p:spPr bwMode="auto">
          <a:xfrm>
            <a:off x="2060972" y="2868216"/>
            <a:ext cx="108347" cy="40481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defTabSz="685800" eaLnBrk="1" fontAlgn="base" hangingPunct="1">
              <a:spcBef>
                <a:spcPct val="0"/>
              </a:spcBef>
              <a:spcAft>
                <a:spcPct val="0"/>
              </a:spcAft>
              <a:buNone/>
            </a:pPr>
            <a:endParaRPr lang="cs-CZ" altLang="cs-CZ" sz="1350">
              <a:solidFill>
                <a:srgbClr val="000000"/>
              </a:solidFill>
            </a:endParaRPr>
          </a:p>
        </p:txBody>
      </p:sp>
      <p:sp>
        <p:nvSpPr>
          <p:cNvPr id="7196" name="Line 55"/>
          <p:cNvSpPr>
            <a:spLocks noChangeShapeType="1"/>
          </p:cNvSpPr>
          <p:nvPr/>
        </p:nvSpPr>
        <p:spPr bwMode="auto">
          <a:xfrm flipV="1">
            <a:off x="2115741" y="2787253"/>
            <a:ext cx="0" cy="809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7197" name="Line 56"/>
          <p:cNvSpPr>
            <a:spLocks noChangeShapeType="1"/>
          </p:cNvSpPr>
          <p:nvPr/>
        </p:nvSpPr>
        <p:spPr bwMode="auto">
          <a:xfrm>
            <a:off x="2115741" y="2787254"/>
            <a:ext cx="7286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7198" name="Line 57"/>
          <p:cNvSpPr>
            <a:spLocks noChangeShapeType="1"/>
          </p:cNvSpPr>
          <p:nvPr/>
        </p:nvSpPr>
        <p:spPr bwMode="auto">
          <a:xfrm>
            <a:off x="2115741" y="3274219"/>
            <a:ext cx="0" cy="809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7199" name="Line 58"/>
          <p:cNvSpPr>
            <a:spLocks noChangeShapeType="1"/>
          </p:cNvSpPr>
          <p:nvPr/>
        </p:nvSpPr>
        <p:spPr bwMode="auto">
          <a:xfrm>
            <a:off x="2115741" y="3355181"/>
            <a:ext cx="7286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7200" name="Line 59"/>
          <p:cNvSpPr>
            <a:spLocks noChangeShapeType="1"/>
          </p:cNvSpPr>
          <p:nvPr/>
        </p:nvSpPr>
        <p:spPr bwMode="auto">
          <a:xfrm>
            <a:off x="3843338" y="951310"/>
            <a:ext cx="26194" cy="259199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7201" name="Line 60"/>
          <p:cNvSpPr>
            <a:spLocks noChangeShapeType="1"/>
          </p:cNvSpPr>
          <p:nvPr/>
        </p:nvSpPr>
        <p:spPr bwMode="auto">
          <a:xfrm>
            <a:off x="5651897" y="1221582"/>
            <a:ext cx="0" cy="51316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7202" name="Line 61"/>
          <p:cNvSpPr>
            <a:spLocks noChangeShapeType="1"/>
          </p:cNvSpPr>
          <p:nvPr/>
        </p:nvSpPr>
        <p:spPr bwMode="auto">
          <a:xfrm>
            <a:off x="6084094" y="951310"/>
            <a:ext cx="0" cy="81081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7203" name="Line 75"/>
          <p:cNvSpPr>
            <a:spLocks noChangeShapeType="1"/>
          </p:cNvSpPr>
          <p:nvPr/>
        </p:nvSpPr>
        <p:spPr bwMode="auto">
          <a:xfrm flipH="1">
            <a:off x="6867525" y="1950244"/>
            <a:ext cx="134541" cy="432197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7204" name="Text Box 86"/>
          <p:cNvSpPr txBox="1">
            <a:spLocks noChangeArrowheads="1"/>
          </p:cNvSpPr>
          <p:nvPr/>
        </p:nvSpPr>
        <p:spPr bwMode="auto">
          <a:xfrm>
            <a:off x="1143000" y="2680097"/>
            <a:ext cx="404813" cy="2539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defTabSz="685800" eaLnBrk="1" fontAlgn="base" hangingPunct="1">
              <a:spcBef>
                <a:spcPct val="0"/>
              </a:spcBef>
              <a:spcAft>
                <a:spcPct val="0"/>
              </a:spcAft>
              <a:buNone/>
            </a:pPr>
            <a:r>
              <a:rPr lang="cs-CZ" altLang="cs-CZ" sz="1050">
                <a:solidFill>
                  <a:srgbClr val="0000FF"/>
                </a:solidFill>
              </a:rPr>
              <a:t>U</a:t>
            </a:r>
            <a:r>
              <a:rPr lang="cs-CZ" altLang="cs-CZ" sz="1050" baseline="-25000">
                <a:solidFill>
                  <a:srgbClr val="0000FF"/>
                </a:solidFill>
              </a:rPr>
              <a:t>NE</a:t>
            </a:r>
            <a:endParaRPr lang="cs-CZ" altLang="cs-CZ" sz="1050">
              <a:solidFill>
                <a:srgbClr val="0000FF"/>
              </a:solidFill>
            </a:endParaRPr>
          </a:p>
        </p:txBody>
      </p:sp>
      <p:sp>
        <p:nvSpPr>
          <p:cNvPr id="7205" name="Line 87"/>
          <p:cNvSpPr>
            <a:spLocks noChangeShapeType="1"/>
          </p:cNvSpPr>
          <p:nvPr/>
        </p:nvSpPr>
        <p:spPr bwMode="auto">
          <a:xfrm>
            <a:off x="1575197" y="1747838"/>
            <a:ext cx="0" cy="1647825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7206" name="Text Box 90"/>
          <p:cNvSpPr txBox="1">
            <a:spLocks noChangeArrowheads="1"/>
          </p:cNvSpPr>
          <p:nvPr/>
        </p:nvSpPr>
        <p:spPr bwMode="auto">
          <a:xfrm>
            <a:off x="2459832" y="2976563"/>
            <a:ext cx="824265" cy="3231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defTabSz="685800" eaLnBrk="1" fontAlgn="base" hangingPunct="1">
              <a:spcBef>
                <a:spcPct val="0"/>
              </a:spcBef>
              <a:spcAft>
                <a:spcPct val="0"/>
              </a:spcAft>
              <a:buNone/>
            </a:pPr>
            <a:r>
              <a:rPr lang="cs-CZ" altLang="cs-CZ" sz="750">
                <a:solidFill>
                  <a:srgbClr val="0000FF"/>
                </a:solidFill>
              </a:rPr>
              <a:t>Napětí 0..100V</a:t>
            </a:r>
          </a:p>
          <a:p>
            <a:pPr defTabSz="685800" eaLnBrk="1" fontAlgn="base" hangingPunct="1">
              <a:spcBef>
                <a:spcPct val="0"/>
              </a:spcBef>
              <a:spcAft>
                <a:spcPct val="0"/>
              </a:spcAft>
              <a:buNone/>
            </a:pPr>
            <a:r>
              <a:rPr lang="cs-CZ" altLang="cs-CZ" sz="750">
                <a:solidFill>
                  <a:srgbClr val="0000FF"/>
                </a:solidFill>
              </a:rPr>
              <a:t>Pro regulaci</a:t>
            </a:r>
          </a:p>
        </p:txBody>
      </p:sp>
      <p:sp>
        <p:nvSpPr>
          <p:cNvPr id="7207" name="Text Box 91"/>
          <p:cNvSpPr txBox="1">
            <a:spLocks noChangeArrowheads="1"/>
          </p:cNvSpPr>
          <p:nvPr/>
        </p:nvSpPr>
        <p:spPr bwMode="auto">
          <a:xfrm>
            <a:off x="2871787" y="1896666"/>
            <a:ext cx="566738" cy="6694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defTabSz="685800" eaLnBrk="1" fontAlgn="base" hangingPunct="1">
              <a:spcBef>
                <a:spcPct val="0"/>
              </a:spcBef>
              <a:spcAft>
                <a:spcPct val="0"/>
              </a:spcAft>
              <a:buNone/>
            </a:pPr>
            <a:r>
              <a:rPr lang="cs-CZ" altLang="cs-CZ" sz="750">
                <a:solidFill>
                  <a:srgbClr val="0000FF"/>
                </a:solidFill>
              </a:rPr>
              <a:t>Odpor pro </a:t>
            </a:r>
          </a:p>
          <a:p>
            <a:pPr defTabSz="685800" eaLnBrk="1" fontAlgn="base" hangingPunct="1">
              <a:spcBef>
                <a:spcPct val="0"/>
              </a:spcBef>
              <a:spcAft>
                <a:spcPct val="0"/>
              </a:spcAft>
              <a:buNone/>
            </a:pPr>
            <a:r>
              <a:rPr lang="cs-CZ" altLang="cs-CZ" sz="750">
                <a:solidFill>
                  <a:srgbClr val="0000FF"/>
                </a:solidFill>
              </a:rPr>
              <a:t>zvýšení</a:t>
            </a:r>
          </a:p>
          <a:p>
            <a:pPr defTabSz="685800" eaLnBrk="1" fontAlgn="base" hangingPunct="1">
              <a:spcBef>
                <a:spcPct val="0"/>
              </a:spcBef>
              <a:spcAft>
                <a:spcPct val="0"/>
              </a:spcAft>
              <a:buNone/>
            </a:pPr>
            <a:r>
              <a:rPr lang="cs-CZ" altLang="cs-CZ" sz="750">
                <a:solidFill>
                  <a:srgbClr val="0000FF"/>
                </a:solidFill>
              </a:rPr>
              <a:t>činné složky</a:t>
            </a:r>
          </a:p>
        </p:txBody>
      </p:sp>
      <p:sp>
        <p:nvSpPr>
          <p:cNvPr id="7208" name="Text Box 92"/>
          <p:cNvSpPr txBox="1">
            <a:spLocks noChangeArrowheads="1"/>
          </p:cNvSpPr>
          <p:nvPr/>
        </p:nvSpPr>
        <p:spPr bwMode="auto">
          <a:xfrm>
            <a:off x="2072879" y="534591"/>
            <a:ext cx="627095" cy="3000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defTabSz="685800" eaLnBrk="1" fontAlgn="base" hangingPunct="1">
              <a:spcBef>
                <a:spcPct val="0"/>
              </a:spcBef>
              <a:spcAft>
                <a:spcPct val="0"/>
              </a:spcAft>
              <a:buNone/>
            </a:pPr>
            <a:r>
              <a:rPr lang="cs-CZ" altLang="cs-CZ" sz="1350">
                <a:solidFill>
                  <a:srgbClr val="000000"/>
                </a:solidFill>
              </a:rPr>
              <a:t>23 kV</a:t>
            </a:r>
          </a:p>
        </p:txBody>
      </p:sp>
      <p:sp>
        <p:nvSpPr>
          <p:cNvPr id="7209" name="Line 95"/>
          <p:cNvSpPr>
            <a:spLocks noChangeShapeType="1"/>
          </p:cNvSpPr>
          <p:nvPr/>
        </p:nvSpPr>
        <p:spPr bwMode="auto">
          <a:xfrm>
            <a:off x="4193382" y="870347"/>
            <a:ext cx="594698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7210" name="Line 96"/>
          <p:cNvSpPr>
            <a:spLocks noChangeShapeType="1"/>
          </p:cNvSpPr>
          <p:nvPr/>
        </p:nvSpPr>
        <p:spPr bwMode="auto">
          <a:xfrm>
            <a:off x="4193958" y="1140619"/>
            <a:ext cx="594122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7211" name="Text Box 100"/>
          <p:cNvSpPr txBox="1">
            <a:spLocks noChangeArrowheads="1"/>
          </p:cNvSpPr>
          <p:nvPr/>
        </p:nvSpPr>
        <p:spPr bwMode="auto">
          <a:xfrm>
            <a:off x="4814888" y="600075"/>
            <a:ext cx="459581" cy="2539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defTabSz="685800" eaLnBrk="1" fontAlgn="base" hangingPunct="1">
              <a:spcBef>
                <a:spcPct val="0"/>
              </a:spcBef>
              <a:spcAft>
                <a:spcPct val="0"/>
              </a:spcAft>
              <a:buNone/>
            </a:pPr>
            <a:r>
              <a:rPr lang="cs-CZ" altLang="cs-CZ" sz="1050">
                <a:solidFill>
                  <a:srgbClr val="FF0000"/>
                </a:solidFill>
              </a:rPr>
              <a:t>I</a:t>
            </a:r>
            <a:r>
              <a:rPr lang="cs-CZ" altLang="cs-CZ" sz="1050" baseline="-25000">
                <a:solidFill>
                  <a:srgbClr val="FF0000"/>
                </a:solidFill>
              </a:rPr>
              <a:t>C13</a:t>
            </a:r>
            <a:endParaRPr lang="cs-CZ" altLang="cs-CZ" sz="1050">
              <a:solidFill>
                <a:srgbClr val="FF0000"/>
              </a:solidFill>
            </a:endParaRPr>
          </a:p>
        </p:txBody>
      </p:sp>
      <p:sp>
        <p:nvSpPr>
          <p:cNvPr id="7212" name="Line 105"/>
          <p:cNvSpPr>
            <a:spLocks noChangeShapeType="1"/>
          </p:cNvSpPr>
          <p:nvPr/>
        </p:nvSpPr>
        <p:spPr bwMode="auto">
          <a:xfrm>
            <a:off x="5922169" y="1762125"/>
            <a:ext cx="32385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7213" name="Line 106"/>
          <p:cNvSpPr>
            <a:spLocks noChangeShapeType="1"/>
          </p:cNvSpPr>
          <p:nvPr/>
        </p:nvSpPr>
        <p:spPr bwMode="auto">
          <a:xfrm>
            <a:off x="5922169" y="1869281"/>
            <a:ext cx="32385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7214" name="Line 108"/>
          <p:cNvSpPr>
            <a:spLocks noChangeShapeType="1"/>
          </p:cNvSpPr>
          <p:nvPr/>
        </p:nvSpPr>
        <p:spPr bwMode="auto">
          <a:xfrm>
            <a:off x="5489972" y="1762125"/>
            <a:ext cx="32385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7215" name="Line 109"/>
          <p:cNvSpPr>
            <a:spLocks noChangeShapeType="1"/>
          </p:cNvSpPr>
          <p:nvPr/>
        </p:nvSpPr>
        <p:spPr bwMode="auto">
          <a:xfrm>
            <a:off x="5489972" y="1870472"/>
            <a:ext cx="32385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7216" name="Line 110"/>
          <p:cNvSpPr>
            <a:spLocks noChangeShapeType="1"/>
          </p:cNvSpPr>
          <p:nvPr/>
        </p:nvSpPr>
        <p:spPr bwMode="auto">
          <a:xfrm>
            <a:off x="5247085" y="1572816"/>
            <a:ext cx="0" cy="188119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7217" name="Line 111"/>
          <p:cNvSpPr>
            <a:spLocks noChangeShapeType="1"/>
          </p:cNvSpPr>
          <p:nvPr/>
        </p:nvSpPr>
        <p:spPr bwMode="auto">
          <a:xfrm>
            <a:off x="5085160" y="1762125"/>
            <a:ext cx="32385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7218" name="Line 112"/>
          <p:cNvSpPr>
            <a:spLocks noChangeShapeType="1"/>
          </p:cNvSpPr>
          <p:nvPr/>
        </p:nvSpPr>
        <p:spPr bwMode="auto">
          <a:xfrm>
            <a:off x="5085160" y="1870472"/>
            <a:ext cx="32385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7219" name="Line 113"/>
          <p:cNvSpPr>
            <a:spLocks noChangeShapeType="1"/>
          </p:cNvSpPr>
          <p:nvPr/>
        </p:nvSpPr>
        <p:spPr bwMode="auto">
          <a:xfrm>
            <a:off x="5679281" y="3813572"/>
            <a:ext cx="0" cy="513159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7220" name="Line 114"/>
          <p:cNvSpPr>
            <a:spLocks noChangeShapeType="1"/>
          </p:cNvSpPr>
          <p:nvPr/>
        </p:nvSpPr>
        <p:spPr bwMode="auto">
          <a:xfrm>
            <a:off x="6111479" y="3543300"/>
            <a:ext cx="0" cy="810816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7221" name="Line 115"/>
          <p:cNvSpPr>
            <a:spLocks noChangeShapeType="1"/>
          </p:cNvSpPr>
          <p:nvPr/>
        </p:nvSpPr>
        <p:spPr bwMode="auto">
          <a:xfrm>
            <a:off x="5949554" y="4354116"/>
            <a:ext cx="32385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7222" name="Line 116"/>
          <p:cNvSpPr>
            <a:spLocks noChangeShapeType="1"/>
          </p:cNvSpPr>
          <p:nvPr/>
        </p:nvSpPr>
        <p:spPr bwMode="auto">
          <a:xfrm>
            <a:off x="5949554" y="4461272"/>
            <a:ext cx="32385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7223" name="Line 117"/>
          <p:cNvSpPr>
            <a:spLocks noChangeShapeType="1"/>
          </p:cNvSpPr>
          <p:nvPr/>
        </p:nvSpPr>
        <p:spPr bwMode="auto">
          <a:xfrm>
            <a:off x="5517356" y="4354116"/>
            <a:ext cx="32385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7224" name="Line 118"/>
          <p:cNvSpPr>
            <a:spLocks noChangeShapeType="1"/>
          </p:cNvSpPr>
          <p:nvPr/>
        </p:nvSpPr>
        <p:spPr bwMode="auto">
          <a:xfrm>
            <a:off x="5517356" y="4462463"/>
            <a:ext cx="32385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7225" name="Line 119"/>
          <p:cNvSpPr>
            <a:spLocks noChangeShapeType="1"/>
          </p:cNvSpPr>
          <p:nvPr/>
        </p:nvSpPr>
        <p:spPr bwMode="auto">
          <a:xfrm>
            <a:off x="5274469" y="4137423"/>
            <a:ext cx="0" cy="21550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7226" name="Line 120"/>
          <p:cNvSpPr>
            <a:spLocks noChangeShapeType="1"/>
          </p:cNvSpPr>
          <p:nvPr/>
        </p:nvSpPr>
        <p:spPr bwMode="auto">
          <a:xfrm>
            <a:off x="5112544" y="4354116"/>
            <a:ext cx="32385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7227" name="Line 121"/>
          <p:cNvSpPr>
            <a:spLocks noChangeShapeType="1"/>
          </p:cNvSpPr>
          <p:nvPr/>
        </p:nvSpPr>
        <p:spPr bwMode="auto">
          <a:xfrm>
            <a:off x="5112544" y="4462463"/>
            <a:ext cx="32385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7228" name="Line 122"/>
          <p:cNvSpPr>
            <a:spLocks noChangeShapeType="1"/>
          </p:cNvSpPr>
          <p:nvPr/>
        </p:nvSpPr>
        <p:spPr bwMode="auto">
          <a:xfrm>
            <a:off x="3843337" y="3543300"/>
            <a:ext cx="270033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7229" name="Line 123"/>
          <p:cNvSpPr>
            <a:spLocks noChangeShapeType="1"/>
          </p:cNvSpPr>
          <p:nvPr/>
        </p:nvSpPr>
        <p:spPr bwMode="auto">
          <a:xfrm>
            <a:off x="3707606" y="3813572"/>
            <a:ext cx="289083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7230" name="Line 124"/>
          <p:cNvSpPr>
            <a:spLocks noChangeShapeType="1"/>
          </p:cNvSpPr>
          <p:nvPr/>
        </p:nvSpPr>
        <p:spPr bwMode="auto">
          <a:xfrm>
            <a:off x="3573066" y="4056460"/>
            <a:ext cx="305157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7231" name="Line 125"/>
          <p:cNvSpPr>
            <a:spLocks noChangeShapeType="1"/>
          </p:cNvSpPr>
          <p:nvPr/>
        </p:nvSpPr>
        <p:spPr bwMode="auto">
          <a:xfrm>
            <a:off x="3707606" y="1221581"/>
            <a:ext cx="0" cy="2591991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7232" name="Line 126"/>
          <p:cNvSpPr>
            <a:spLocks noChangeShapeType="1"/>
          </p:cNvSpPr>
          <p:nvPr/>
        </p:nvSpPr>
        <p:spPr bwMode="auto">
          <a:xfrm>
            <a:off x="3573066" y="1464469"/>
            <a:ext cx="0" cy="2591991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7233" name="Line 127"/>
          <p:cNvSpPr>
            <a:spLocks noChangeShapeType="1"/>
          </p:cNvSpPr>
          <p:nvPr/>
        </p:nvSpPr>
        <p:spPr bwMode="auto">
          <a:xfrm>
            <a:off x="4031457" y="3543300"/>
            <a:ext cx="2512219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7234" name="Line 128"/>
          <p:cNvSpPr>
            <a:spLocks noChangeShapeType="1"/>
          </p:cNvSpPr>
          <p:nvPr/>
        </p:nvSpPr>
        <p:spPr bwMode="auto">
          <a:xfrm>
            <a:off x="5247085" y="1869282"/>
            <a:ext cx="0" cy="378619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7235" name="Line 129"/>
          <p:cNvSpPr>
            <a:spLocks noChangeShapeType="1"/>
          </p:cNvSpPr>
          <p:nvPr/>
        </p:nvSpPr>
        <p:spPr bwMode="auto">
          <a:xfrm>
            <a:off x="5651897" y="1869282"/>
            <a:ext cx="0" cy="540544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7236" name="Line 130"/>
          <p:cNvSpPr>
            <a:spLocks noChangeShapeType="1"/>
          </p:cNvSpPr>
          <p:nvPr/>
        </p:nvSpPr>
        <p:spPr bwMode="auto">
          <a:xfrm>
            <a:off x="6084094" y="1869282"/>
            <a:ext cx="0" cy="540544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7237" name="Line 131"/>
          <p:cNvSpPr>
            <a:spLocks noChangeShapeType="1"/>
          </p:cNvSpPr>
          <p:nvPr/>
        </p:nvSpPr>
        <p:spPr bwMode="auto">
          <a:xfrm>
            <a:off x="5085160" y="2409825"/>
            <a:ext cx="1269206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7238" name="Line 132"/>
          <p:cNvSpPr>
            <a:spLocks noChangeShapeType="1"/>
          </p:cNvSpPr>
          <p:nvPr/>
        </p:nvSpPr>
        <p:spPr bwMode="auto">
          <a:xfrm>
            <a:off x="5274469" y="4462463"/>
            <a:ext cx="0" cy="188119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7239" name="Line 133"/>
          <p:cNvSpPr>
            <a:spLocks noChangeShapeType="1"/>
          </p:cNvSpPr>
          <p:nvPr/>
        </p:nvSpPr>
        <p:spPr bwMode="auto">
          <a:xfrm>
            <a:off x="5679281" y="4462463"/>
            <a:ext cx="0" cy="269081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7240" name="Line 135"/>
          <p:cNvSpPr>
            <a:spLocks noChangeShapeType="1"/>
          </p:cNvSpPr>
          <p:nvPr/>
        </p:nvSpPr>
        <p:spPr bwMode="auto">
          <a:xfrm>
            <a:off x="5057775" y="4731544"/>
            <a:ext cx="1188244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7241" name="Line 136"/>
          <p:cNvSpPr>
            <a:spLocks noChangeShapeType="1"/>
          </p:cNvSpPr>
          <p:nvPr/>
        </p:nvSpPr>
        <p:spPr bwMode="auto">
          <a:xfrm>
            <a:off x="6111479" y="4462463"/>
            <a:ext cx="0" cy="269081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7242" name="Line 137"/>
          <p:cNvSpPr>
            <a:spLocks noChangeShapeType="1"/>
          </p:cNvSpPr>
          <p:nvPr/>
        </p:nvSpPr>
        <p:spPr bwMode="auto">
          <a:xfrm>
            <a:off x="7002066" y="1978819"/>
            <a:ext cx="54769" cy="270272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7243" name="Line 138"/>
          <p:cNvSpPr>
            <a:spLocks noChangeShapeType="1"/>
          </p:cNvSpPr>
          <p:nvPr/>
        </p:nvSpPr>
        <p:spPr bwMode="auto">
          <a:xfrm flipV="1">
            <a:off x="7056834" y="1518643"/>
            <a:ext cx="242888" cy="756047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7244" name="Line 139"/>
          <p:cNvSpPr>
            <a:spLocks noChangeShapeType="1"/>
          </p:cNvSpPr>
          <p:nvPr/>
        </p:nvSpPr>
        <p:spPr bwMode="auto">
          <a:xfrm>
            <a:off x="6731794" y="2382441"/>
            <a:ext cx="297656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7245" name="Line 140"/>
          <p:cNvSpPr>
            <a:spLocks noChangeShapeType="1"/>
          </p:cNvSpPr>
          <p:nvPr/>
        </p:nvSpPr>
        <p:spPr bwMode="auto">
          <a:xfrm>
            <a:off x="5543550" y="2220516"/>
            <a:ext cx="0" cy="675084"/>
          </a:xfrm>
          <a:prstGeom prst="line">
            <a:avLst/>
          </a:prstGeom>
          <a:noFill/>
          <a:ln w="9525">
            <a:solidFill>
              <a:srgbClr val="FF0000"/>
            </a:solidFill>
            <a:prstDash val="dash"/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7246" name="Line 141"/>
          <p:cNvSpPr>
            <a:spLocks noChangeShapeType="1"/>
          </p:cNvSpPr>
          <p:nvPr/>
        </p:nvSpPr>
        <p:spPr bwMode="auto">
          <a:xfrm>
            <a:off x="5543550" y="2895600"/>
            <a:ext cx="1296591" cy="0"/>
          </a:xfrm>
          <a:prstGeom prst="line">
            <a:avLst/>
          </a:prstGeom>
          <a:noFill/>
          <a:ln w="9525">
            <a:solidFill>
              <a:srgbClr val="FF0000"/>
            </a:solidFill>
            <a:prstDash val="dash"/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7247" name="Line 142"/>
          <p:cNvSpPr>
            <a:spLocks noChangeShapeType="1"/>
          </p:cNvSpPr>
          <p:nvPr/>
        </p:nvSpPr>
        <p:spPr bwMode="auto">
          <a:xfrm flipV="1">
            <a:off x="6830616" y="1276350"/>
            <a:ext cx="50006" cy="1619250"/>
          </a:xfrm>
          <a:prstGeom prst="line">
            <a:avLst/>
          </a:prstGeom>
          <a:noFill/>
          <a:ln w="9525">
            <a:solidFill>
              <a:srgbClr val="FF0000"/>
            </a:solidFill>
            <a:prstDash val="dash"/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7248" name="Line 143"/>
          <p:cNvSpPr>
            <a:spLocks noChangeShapeType="1"/>
          </p:cNvSpPr>
          <p:nvPr/>
        </p:nvSpPr>
        <p:spPr bwMode="auto">
          <a:xfrm>
            <a:off x="6030516" y="2112169"/>
            <a:ext cx="0" cy="675085"/>
          </a:xfrm>
          <a:prstGeom prst="line">
            <a:avLst/>
          </a:prstGeom>
          <a:noFill/>
          <a:ln w="9525">
            <a:solidFill>
              <a:srgbClr val="FF0000"/>
            </a:solidFill>
            <a:prstDash val="dash"/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7249" name="Line 144"/>
          <p:cNvSpPr>
            <a:spLocks noChangeShapeType="1"/>
          </p:cNvSpPr>
          <p:nvPr/>
        </p:nvSpPr>
        <p:spPr bwMode="auto">
          <a:xfrm>
            <a:off x="6030516" y="2787254"/>
            <a:ext cx="675084" cy="0"/>
          </a:xfrm>
          <a:prstGeom prst="line">
            <a:avLst/>
          </a:prstGeom>
          <a:noFill/>
          <a:ln w="9525">
            <a:solidFill>
              <a:srgbClr val="FF0000"/>
            </a:solidFill>
            <a:prstDash val="dash"/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7250" name="Line 145"/>
          <p:cNvSpPr>
            <a:spLocks noChangeShapeType="1"/>
          </p:cNvSpPr>
          <p:nvPr/>
        </p:nvSpPr>
        <p:spPr bwMode="auto">
          <a:xfrm flipV="1">
            <a:off x="6705600" y="1385293"/>
            <a:ext cx="0" cy="1409105"/>
          </a:xfrm>
          <a:prstGeom prst="line">
            <a:avLst/>
          </a:prstGeom>
          <a:noFill/>
          <a:ln w="9525">
            <a:solidFill>
              <a:srgbClr val="FF0000"/>
            </a:solidFill>
            <a:prstDash val="dash"/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7251" name="Text Box 146"/>
          <p:cNvSpPr txBox="1">
            <a:spLocks noChangeArrowheads="1"/>
          </p:cNvSpPr>
          <p:nvPr/>
        </p:nvSpPr>
        <p:spPr bwMode="auto">
          <a:xfrm>
            <a:off x="4842273" y="925116"/>
            <a:ext cx="459581" cy="2539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defTabSz="685800" eaLnBrk="1" fontAlgn="base" hangingPunct="1">
              <a:spcBef>
                <a:spcPct val="0"/>
              </a:spcBef>
              <a:spcAft>
                <a:spcPct val="0"/>
              </a:spcAft>
              <a:buNone/>
            </a:pPr>
            <a:r>
              <a:rPr lang="cs-CZ" altLang="cs-CZ" sz="1050" dirty="0">
                <a:solidFill>
                  <a:srgbClr val="FF0000"/>
                </a:solidFill>
              </a:rPr>
              <a:t>I</a:t>
            </a:r>
            <a:r>
              <a:rPr lang="cs-CZ" altLang="cs-CZ" sz="1050" baseline="-25000" dirty="0">
                <a:solidFill>
                  <a:srgbClr val="FF0000"/>
                </a:solidFill>
              </a:rPr>
              <a:t>C12</a:t>
            </a:r>
            <a:endParaRPr lang="cs-CZ" altLang="cs-CZ" sz="1050" dirty="0">
              <a:solidFill>
                <a:srgbClr val="FF0000"/>
              </a:solidFill>
            </a:endParaRPr>
          </a:p>
        </p:txBody>
      </p:sp>
      <p:sp>
        <p:nvSpPr>
          <p:cNvPr id="7252" name="Line 147"/>
          <p:cNvSpPr>
            <a:spLocks noChangeShapeType="1"/>
          </p:cNvSpPr>
          <p:nvPr/>
        </p:nvSpPr>
        <p:spPr bwMode="auto">
          <a:xfrm>
            <a:off x="4923235" y="3489722"/>
            <a:ext cx="540544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7253" name="Line 148"/>
          <p:cNvSpPr>
            <a:spLocks noChangeShapeType="1"/>
          </p:cNvSpPr>
          <p:nvPr/>
        </p:nvSpPr>
        <p:spPr bwMode="auto">
          <a:xfrm>
            <a:off x="4868466" y="3759994"/>
            <a:ext cx="594122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7254" name="Text Box 149"/>
          <p:cNvSpPr txBox="1">
            <a:spLocks noChangeArrowheads="1"/>
          </p:cNvSpPr>
          <p:nvPr/>
        </p:nvSpPr>
        <p:spPr bwMode="auto">
          <a:xfrm>
            <a:off x="4976813" y="3219450"/>
            <a:ext cx="459581" cy="2539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defTabSz="685800" eaLnBrk="1" fontAlgn="base" hangingPunct="1">
              <a:spcBef>
                <a:spcPct val="0"/>
              </a:spcBef>
              <a:spcAft>
                <a:spcPct val="0"/>
              </a:spcAft>
              <a:buNone/>
            </a:pPr>
            <a:r>
              <a:rPr lang="cs-CZ" altLang="cs-CZ" sz="1050">
                <a:solidFill>
                  <a:srgbClr val="FF0000"/>
                </a:solidFill>
              </a:rPr>
              <a:t>I</a:t>
            </a:r>
            <a:r>
              <a:rPr lang="cs-CZ" altLang="cs-CZ" sz="1050" baseline="-25000">
                <a:solidFill>
                  <a:srgbClr val="FF0000"/>
                </a:solidFill>
              </a:rPr>
              <a:t>C23</a:t>
            </a:r>
            <a:endParaRPr lang="cs-CZ" altLang="cs-CZ" sz="1050">
              <a:solidFill>
                <a:srgbClr val="FF0000"/>
              </a:solidFill>
            </a:endParaRPr>
          </a:p>
        </p:txBody>
      </p:sp>
      <p:sp>
        <p:nvSpPr>
          <p:cNvPr id="7255" name="Text Box 150"/>
          <p:cNvSpPr txBox="1">
            <a:spLocks noChangeArrowheads="1"/>
          </p:cNvSpPr>
          <p:nvPr/>
        </p:nvSpPr>
        <p:spPr bwMode="auto">
          <a:xfrm>
            <a:off x="5004198" y="3544491"/>
            <a:ext cx="459581" cy="2539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defTabSz="685800" eaLnBrk="1" fontAlgn="base" hangingPunct="1">
              <a:spcBef>
                <a:spcPct val="0"/>
              </a:spcBef>
              <a:spcAft>
                <a:spcPct val="0"/>
              </a:spcAft>
              <a:buNone/>
            </a:pPr>
            <a:r>
              <a:rPr lang="cs-CZ" altLang="cs-CZ" sz="1050">
                <a:solidFill>
                  <a:srgbClr val="FF0000"/>
                </a:solidFill>
              </a:rPr>
              <a:t>I</a:t>
            </a:r>
            <a:r>
              <a:rPr lang="cs-CZ" altLang="cs-CZ" sz="1050" baseline="-25000">
                <a:solidFill>
                  <a:srgbClr val="FF0000"/>
                </a:solidFill>
              </a:rPr>
              <a:t>C22</a:t>
            </a:r>
            <a:endParaRPr lang="cs-CZ" altLang="cs-CZ" sz="1050">
              <a:solidFill>
                <a:srgbClr val="FF0000"/>
              </a:solidFill>
            </a:endParaRPr>
          </a:p>
        </p:txBody>
      </p:sp>
      <p:sp>
        <p:nvSpPr>
          <p:cNvPr id="7256" name="Line 151"/>
          <p:cNvSpPr>
            <a:spLocks noChangeShapeType="1"/>
          </p:cNvSpPr>
          <p:nvPr/>
        </p:nvSpPr>
        <p:spPr bwMode="auto">
          <a:xfrm>
            <a:off x="7083279" y="1385293"/>
            <a:ext cx="0" cy="3401020"/>
          </a:xfrm>
          <a:prstGeom prst="line">
            <a:avLst/>
          </a:prstGeom>
          <a:noFill/>
          <a:ln w="9525">
            <a:solidFill>
              <a:srgbClr val="FF0000"/>
            </a:solidFill>
            <a:prstDash val="dash"/>
            <a:round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7257" name="Line 152"/>
          <p:cNvSpPr>
            <a:spLocks noChangeShapeType="1"/>
          </p:cNvSpPr>
          <p:nvPr/>
        </p:nvSpPr>
        <p:spPr bwMode="auto">
          <a:xfrm flipH="1" flipV="1">
            <a:off x="6111478" y="4731543"/>
            <a:ext cx="945356" cy="54769"/>
          </a:xfrm>
          <a:prstGeom prst="line">
            <a:avLst/>
          </a:prstGeom>
          <a:noFill/>
          <a:ln w="9525">
            <a:solidFill>
              <a:srgbClr val="FF0000"/>
            </a:solidFill>
            <a:prstDash val="dash"/>
            <a:round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7258" name="Line 154"/>
          <p:cNvSpPr>
            <a:spLocks noChangeShapeType="1"/>
          </p:cNvSpPr>
          <p:nvPr/>
        </p:nvSpPr>
        <p:spPr bwMode="auto">
          <a:xfrm>
            <a:off x="7178279" y="1264444"/>
            <a:ext cx="0" cy="3711773"/>
          </a:xfrm>
          <a:prstGeom prst="line">
            <a:avLst/>
          </a:prstGeom>
          <a:noFill/>
          <a:ln w="9525">
            <a:solidFill>
              <a:srgbClr val="FF0000"/>
            </a:solidFill>
            <a:prstDash val="dash"/>
            <a:round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7259" name="Line 155"/>
          <p:cNvSpPr>
            <a:spLocks noChangeShapeType="1"/>
          </p:cNvSpPr>
          <p:nvPr/>
        </p:nvSpPr>
        <p:spPr bwMode="auto">
          <a:xfrm flipH="1" flipV="1">
            <a:off x="5679281" y="4758928"/>
            <a:ext cx="1498997" cy="201811"/>
          </a:xfrm>
          <a:prstGeom prst="line">
            <a:avLst/>
          </a:prstGeom>
          <a:noFill/>
          <a:ln w="9525">
            <a:solidFill>
              <a:srgbClr val="FF0000"/>
            </a:solidFill>
            <a:prstDash val="dash"/>
            <a:round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7260" name="Line 156"/>
          <p:cNvSpPr>
            <a:spLocks noChangeShapeType="1"/>
          </p:cNvSpPr>
          <p:nvPr/>
        </p:nvSpPr>
        <p:spPr bwMode="auto">
          <a:xfrm flipV="1">
            <a:off x="6507416" y="1383506"/>
            <a:ext cx="207224" cy="1787"/>
          </a:xfrm>
          <a:prstGeom prst="line">
            <a:avLst/>
          </a:prstGeom>
          <a:noFill/>
          <a:ln w="9525">
            <a:solidFill>
              <a:srgbClr val="FF0000"/>
            </a:solidFill>
            <a:prstDash val="dash"/>
            <a:round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7261" name="Line 157"/>
          <p:cNvSpPr>
            <a:spLocks noChangeShapeType="1"/>
          </p:cNvSpPr>
          <p:nvPr/>
        </p:nvSpPr>
        <p:spPr bwMode="auto">
          <a:xfrm flipH="1">
            <a:off x="1737121" y="2950369"/>
            <a:ext cx="5202379" cy="701278"/>
          </a:xfrm>
          <a:prstGeom prst="line">
            <a:avLst/>
          </a:prstGeom>
          <a:noFill/>
          <a:ln w="9525">
            <a:solidFill>
              <a:srgbClr val="0000FF"/>
            </a:solidFill>
            <a:prstDash val="dash"/>
            <a:round/>
            <a:headEnd type="none" w="med" len="med"/>
            <a:tailEnd type="triangle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7262" name="Line 158"/>
          <p:cNvSpPr>
            <a:spLocks noChangeShapeType="1"/>
          </p:cNvSpPr>
          <p:nvPr/>
        </p:nvSpPr>
        <p:spPr bwMode="auto">
          <a:xfrm flipH="1">
            <a:off x="6939501" y="1538585"/>
            <a:ext cx="32090" cy="1417439"/>
          </a:xfrm>
          <a:prstGeom prst="line">
            <a:avLst/>
          </a:prstGeom>
          <a:noFill/>
          <a:ln w="9525">
            <a:solidFill>
              <a:srgbClr val="0000FF"/>
            </a:solidFill>
            <a:prstDash val="dash"/>
            <a:round/>
            <a:headEnd type="none" w="med" len="med"/>
            <a:tailEnd type="triangle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7263" name="Line 159"/>
          <p:cNvSpPr>
            <a:spLocks noChangeShapeType="1"/>
          </p:cNvSpPr>
          <p:nvPr/>
        </p:nvSpPr>
        <p:spPr bwMode="auto">
          <a:xfrm flipV="1">
            <a:off x="1737122" y="2950369"/>
            <a:ext cx="0" cy="675085"/>
          </a:xfrm>
          <a:prstGeom prst="line">
            <a:avLst/>
          </a:prstGeom>
          <a:noFill/>
          <a:ln w="9525">
            <a:solidFill>
              <a:srgbClr val="0000FF"/>
            </a:solidFill>
            <a:prstDash val="dash"/>
            <a:round/>
            <a:headEnd type="none" w="med" len="med"/>
            <a:tailEnd type="triangle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7264" name="Line 160"/>
          <p:cNvSpPr>
            <a:spLocks noChangeShapeType="1"/>
          </p:cNvSpPr>
          <p:nvPr/>
        </p:nvSpPr>
        <p:spPr bwMode="auto">
          <a:xfrm>
            <a:off x="4275535" y="1354932"/>
            <a:ext cx="539353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7265" name="Text Box 161"/>
          <p:cNvSpPr txBox="1">
            <a:spLocks noChangeArrowheads="1"/>
          </p:cNvSpPr>
          <p:nvPr/>
        </p:nvSpPr>
        <p:spPr bwMode="auto">
          <a:xfrm>
            <a:off x="5274469" y="600075"/>
            <a:ext cx="1160860" cy="2539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defTabSz="685800" eaLnBrk="1" fontAlgn="base" hangingPunct="1">
              <a:spcBef>
                <a:spcPct val="0"/>
              </a:spcBef>
              <a:spcAft>
                <a:spcPct val="0"/>
              </a:spcAft>
              <a:buNone/>
            </a:pPr>
            <a:r>
              <a:rPr lang="cs-CZ" altLang="cs-CZ" sz="1050">
                <a:solidFill>
                  <a:srgbClr val="FF0000"/>
                </a:solidFill>
              </a:rPr>
              <a:t>I</a:t>
            </a:r>
            <a:r>
              <a:rPr lang="cs-CZ" altLang="cs-CZ" sz="1050" baseline="-25000">
                <a:solidFill>
                  <a:srgbClr val="FF0000"/>
                </a:solidFill>
              </a:rPr>
              <a:t>C1</a:t>
            </a:r>
            <a:r>
              <a:rPr lang="cs-CZ" altLang="cs-CZ" sz="1050">
                <a:solidFill>
                  <a:srgbClr val="FF0000"/>
                </a:solidFill>
              </a:rPr>
              <a:t> =  I</a:t>
            </a:r>
            <a:r>
              <a:rPr lang="cs-CZ" altLang="cs-CZ" sz="1050" baseline="-25000">
                <a:solidFill>
                  <a:srgbClr val="FF0000"/>
                </a:solidFill>
              </a:rPr>
              <a:t>C13</a:t>
            </a:r>
            <a:r>
              <a:rPr lang="cs-CZ" altLang="cs-CZ" sz="1050">
                <a:solidFill>
                  <a:srgbClr val="FF0000"/>
                </a:solidFill>
              </a:rPr>
              <a:t> + I</a:t>
            </a:r>
            <a:r>
              <a:rPr lang="cs-CZ" altLang="cs-CZ" sz="1050" baseline="-25000">
                <a:solidFill>
                  <a:srgbClr val="FF0000"/>
                </a:solidFill>
              </a:rPr>
              <a:t>C12</a:t>
            </a:r>
          </a:p>
        </p:txBody>
      </p:sp>
      <p:sp>
        <p:nvSpPr>
          <p:cNvPr id="7266" name="Text Box 162"/>
          <p:cNvSpPr txBox="1">
            <a:spLocks noChangeArrowheads="1"/>
          </p:cNvSpPr>
          <p:nvPr/>
        </p:nvSpPr>
        <p:spPr bwMode="auto">
          <a:xfrm>
            <a:off x="5570935" y="3246835"/>
            <a:ext cx="1269206" cy="2539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defTabSz="685800" eaLnBrk="1" fontAlgn="base" hangingPunct="1">
              <a:spcBef>
                <a:spcPct val="0"/>
              </a:spcBef>
              <a:spcAft>
                <a:spcPct val="0"/>
              </a:spcAft>
              <a:buNone/>
            </a:pPr>
            <a:r>
              <a:rPr lang="cs-CZ" altLang="cs-CZ" sz="1050" dirty="0">
                <a:solidFill>
                  <a:srgbClr val="FF0000"/>
                </a:solidFill>
              </a:rPr>
              <a:t>I</a:t>
            </a:r>
            <a:r>
              <a:rPr lang="cs-CZ" altLang="cs-CZ" sz="1050" baseline="-25000" dirty="0">
                <a:solidFill>
                  <a:srgbClr val="FF0000"/>
                </a:solidFill>
              </a:rPr>
              <a:t>C2 </a:t>
            </a:r>
            <a:r>
              <a:rPr lang="cs-CZ" altLang="cs-CZ" sz="1050" dirty="0">
                <a:solidFill>
                  <a:srgbClr val="FF0000"/>
                </a:solidFill>
              </a:rPr>
              <a:t>= I</a:t>
            </a:r>
            <a:r>
              <a:rPr lang="cs-CZ" altLang="cs-CZ" sz="1050" baseline="-25000" dirty="0">
                <a:solidFill>
                  <a:srgbClr val="FF0000"/>
                </a:solidFill>
              </a:rPr>
              <a:t>C23</a:t>
            </a:r>
            <a:r>
              <a:rPr lang="cs-CZ" altLang="cs-CZ" sz="1050" dirty="0">
                <a:solidFill>
                  <a:srgbClr val="FF0000"/>
                </a:solidFill>
              </a:rPr>
              <a:t> + I</a:t>
            </a:r>
            <a:r>
              <a:rPr lang="cs-CZ" altLang="cs-CZ" sz="1050" baseline="-25000" dirty="0">
                <a:solidFill>
                  <a:srgbClr val="FF0000"/>
                </a:solidFill>
              </a:rPr>
              <a:t>C22</a:t>
            </a:r>
          </a:p>
        </p:txBody>
      </p:sp>
      <p:sp>
        <p:nvSpPr>
          <p:cNvPr id="7267" name="Text Box 163"/>
          <p:cNvSpPr txBox="1">
            <a:spLocks noChangeArrowheads="1"/>
          </p:cNvSpPr>
          <p:nvPr/>
        </p:nvSpPr>
        <p:spPr bwMode="auto">
          <a:xfrm>
            <a:off x="1250157" y="3868342"/>
            <a:ext cx="3051572" cy="13388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defTabSz="685800" eaLnBrk="1" fontAlgn="base" hangingPunct="1">
              <a:spcBef>
                <a:spcPct val="0"/>
              </a:spcBef>
              <a:spcAft>
                <a:spcPct val="0"/>
              </a:spcAft>
              <a:buNone/>
            </a:pPr>
            <a:r>
              <a:rPr lang="cs-CZ" altLang="cs-CZ" sz="1350" dirty="0" err="1">
                <a:solidFill>
                  <a:srgbClr val="FF0000"/>
                </a:solidFill>
              </a:rPr>
              <a:t>I</a:t>
            </a:r>
            <a:r>
              <a:rPr lang="cs-CZ" altLang="cs-CZ" sz="1350" baseline="-25000" dirty="0" err="1">
                <a:solidFill>
                  <a:srgbClr val="FF0000"/>
                </a:solidFill>
              </a:rPr>
              <a:t>por</a:t>
            </a:r>
            <a:r>
              <a:rPr lang="cs-CZ" altLang="cs-CZ" sz="1350" baseline="-25000" dirty="0">
                <a:solidFill>
                  <a:srgbClr val="FF0000"/>
                </a:solidFill>
              </a:rPr>
              <a:t> </a:t>
            </a:r>
            <a:r>
              <a:rPr lang="cs-CZ" altLang="cs-CZ" sz="1350" dirty="0">
                <a:solidFill>
                  <a:srgbClr val="FF0000"/>
                </a:solidFill>
              </a:rPr>
              <a:t>= </a:t>
            </a:r>
            <a:r>
              <a:rPr lang="cs-CZ" altLang="cs-CZ" sz="1350" dirty="0" err="1">
                <a:solidFill>
                  <a:srgbClr val="000000"/>
                </a:solidFill>
              </a:rPr>
              <a:t>I</a:t>
            </a:r>
            <a:r>
              <a:rPr lang="cs-CZ" altLang="cs-CZ" sz="1350" baseline="-25000" dirty="0" err="1">
                <a:solidFill>
                  <a:srgbClr val="000000"/>
                </a:solidFill>
              </a:rPr>
              <a:t>w</a:t>
            </a:r>
            <a:r>
              <a:rPr lang="cs-CZ" altLang="cs-CZ" sz="1350" dirty="0">
                <a:solidFill>
                  <a:srgbClr val="FF0000"/>
                </a:solidFill>
              </a:rPr>
              <a:t> + j(I</a:t>
            </a:r>
            <a:r>
              <a:rPr lang="cs-CZ" altLang="cs-CZ" sz="1350" baseline="-25000" dirty="0">
                <a:solidFill>
                  <a:srgbClr val="FF0000"/>
                </a:solidFill>
              </a:rPr>
              <a:t>C1</a:t>
            </a:r>
            <a:r>
              <a:rPr lang="cs-CZ" altLang="cs-CZ" sz="1350" dirty="0">
                <a:solidFill>
                  <a:srgbClr val="FF0000"/>
                </a:solidFill>
              </a:rPr>
              <a:t> + I</a:t>
            </a:r>
            <a:r>
              <a:rPr lang="cs-CZ" altLang="cs-CZ" sz="1350" baseline="-25000" dirty="0">
                <a:solidFill>
                  <a:srgbClr val="FF0000"/>
                </a:solidFill>
              </a:rPr>
              <a:t>C2</a:t>
            </a:r>
            <a:r>
              <a:rPr lang="cs-CZ" altLang="cs-CZ" sz="1350" dirty="0">
                <a:solidFill>
                  <a:srgbClr val="FF0000"/>
                </a:solidFill>
              </a:rPr>
              <a:t> </a:t>
            </a:r>
            <a:r>
              <a:rPr lang="cs-CZ" altLang="cs-CZ" sz="1350" dirty="0">
                <a:solidFill>
                  <a:srgbClr val="0000FF"/>
                </a:solidFill>
              </a:rPr>
              <a:t>- I</a:t>
            </a:r>
            <a:r>
              <a:rPr lang="cs-CZ" altLang="cs-CZ" sz="1350" baseline="-25000" dirty="0">
                <a:solidFill>
                  <a:srgbClr val="0000FF"/>
                </a:solidFill>
              </a:rPr>
              <a:t>L </a:t>
            </a:r>
            <a:r>
              <a:rPr lang="cs-CZ" altLang="cs-CZ" sz="1350" dirty="0">
                <a:solidFill>
                  <a:srgbClr val="FF0000"/>
                </a:solidFill>
              </a:rPr>
              <a:t>)</a:t>
            </a:r>
          </a:p>
          <a:p>
            <a:pPr defTabSz="685800" eaLnBrk="1" fontAlgn="base" hangingPunct="1">
              <a:spcBef>
                <a:spcPct val="0"/>
              </a:spcBef>
              <a:spcAft>
                <a:spcPct val="0"/>
              </a:spcAft>
              <a:buNone/>
            </a:pPr>
            <a:endParaRPr lang="cs-CZ" altLang="cs-CZ" sz="1350" dirty="0">
              <a:solidFill>
                <a:srgbClr val="FF0000"/>
              </a:solidFill>
            </a:endParaRPr>
          </a:p>
          <a:p>
            <a:pPr defTabSz="685800" eaLnBrk="1" fontAlgn="base" hangingPunct="1">
              <a:spcBef>
                <a:spcPct val="0"/>
              </a:spcBef>
              <a:spcAft>
                <a:spcPct val="0"/>
              </a:spcAft>
              <a:buNone/>
            </a:pPr>
            <a:r>
              <a:rPr lang="cs-CZ" altLang="cs-CZ" sz="1350" dirty="0">
                <a:solidFill>
                  <a:srgbClr val="FF0000"/>
                </a:solidFill>
              </a:rPr>
              <a:t>Pokud je vyladěno, pak místem poruchy teče pouze </a:t>
            </a:r>
            <a:r>
              <a:rPr lang="cs-CZ" altLang="cs-CZ" sz="1350" dirty="0" err="1">
                <a:solidFill>
                  <a:srgbClr val="FF0000"/>
                </a:solidFill>
              </a:rPr>
              <a:t>Iw</a:t>
            </a:r>
            <a:r>
              <a:rPr lang="cs-CZ" altLang="cs-CZ" sz="1350" dirty="0">
                <a:solidFill>
                  <a:srgbClr val="FF0000"/>
                </a:solidFill>
              </a:rPr>
              <a:t> (zbytkový činný proud daný odporem tlumivky a činnými svody</a:t>
            </a:r>
          </a:p>
        </p:txBody>
      </p:sp>
      <p:sp>
        <p:nvSpPr>
          <p:cNvPr id="7268" name="Line 164"/>
          <p:cNvSpPr>
            <a:spLocks noChangeShapeType="1"/>
          </p:cNvSpPr>
          <p:nvPr/>
        </p:nvSpPr>
        <p:spPr bwMode="auto">
          <a:xfrm>
            <a:off x="7375355" y="1886843"/>
            <a:ext cx="0" cy="406004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7269" name="Text Box 165"/>
          <p:cNvSpPr txBox="1">
            <a:spLocks noChangeArrowheads="1"/>
          </p:cNvSpPr>
          <p:nvPr/>
        </p:nvSpPr>
        <p:spPr bwMode="auto">
          <a:xfrm>
            <a:off x="7380685" y="2080617"/>
            <a:ext cx="482824" cy="3000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defTabSz="685800" eaLnBrk="1" fontAlgn="base" hangingPunct="1">
              <a:spcBef>
                <a:spcPct val="0"/>
              </a:spcBef>
              <a:spcAft>
                <a:spcPct val="0"/>
              </a:spcAft>
              <a:buNone/>
            </a:pPr>
            <a:r>
              <a:rPr lang="cs-CZ" altLang="cs-CZ" sz="1350" dirty="0" err="1">
                <a:solidFill>
                  <a:srgbClr val="FF0000"/>
                </a:solidFill>
              </a:rPr>
              <a:t>Ipor</a:t>
            </a:r>
            <a:endParaRPr lang="cs-CZ" altLang="cs-CZ" sz="1350" dirty="0">
              <a:solidFill>
                <a:srgbClr val="FF0000"/>
              </a:solidFill>
            </a:endParaRPr>
          </a:p>
        </p:txBody>
      </p:sp>
      <p:sp>
        <p:nvSpPr>
          <p:cNvPr id="7270" name="Text Box 167"/>
          <p:cNvSpPr txBox="1">
            <a:spLocks noChangeArrowheads="1"/>
          </p:cNvSpPr>
          <p:nvPr/>
        </p:nvSpPr>
        <p:spPr bwMode="auto">
          <a:xfrm>
            <a:off x="4572000" y="2950369"/>
            <a:ext cx="328936" cy="3000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defTabSz="685800" eaLnBrk="1" fontAlgn="base" hangingPunct="1">
              <a:spcBef>
                <a:spcPct val="0"/>
              </a:spcBef>
              <a:spcAft>
                <a:spcPct val="0"/>
              </a:spcAft>
              <a:buNone/>
            </a:pPr>
            <a:r>
              <a:rPr lang="cs-CZ" altLang="cs-CZ" sz="1350" dirty="0">
                <a:solidFill>
                  <a:srgbClr val="0000FF"/>
                </a:solidFill>
              </a:rPr>
              <a:t>IL</a:t>
            </a:r>
          </a:p>
        </p:txBody>
      </p:sp>
      <p:sp>
        <p:nvSpPr>
          <p:cNvPr id="7271" name="Oval 170"/>
          <p:cNvSpPr>
            <a:spLocks noChangeArrowheads="1"/>
          </p:cNvSpPr>
          <p:nvPr/>
        </p:nvSpPr>
        <p:spPr bwMode="auto">
          <a:xfrm>
            <a:off x="4139804" y="546497"/>
            <a:ext cx="297656" cy="1160859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defTabSz="685800" eaLnBrk="1" fontAlgn="base" hangingPunct="1">
              <a:spcBef>
                <a:spcPct val="0"/>
              </a:spcBef>
              <a:spcAft>
                <a:spcPct val="0"/>
              </a:spcAft>
              <a:buNone/>
            </a:pPr>
            <a:endParaRPr lang="cs-CZ" altLang="cs-CZ" sz="1350">
              <a:solidFill>
                <a:srgbClr val="000000"/>
              </a:solidFill>
            </a:endParaRPr>
          </a:p>
        </p:txBody>
      </p:sp>
      <p:sp>
        <p:nvSpPr>
          <p:cNvPr id="7272" name="Text Box 171"/>
          <p:cNvSpPr txBox="1">
            <a:spLocks noChangeArrowheads="1"/>
          </p:cNvSpPr>
          <p:nvPr/>
        </p:nvSpPr>
        <p:spPr bwMode="auto">
          <a:xfrm>
            <a:off x="3843337" y="1762125"/>
            <a:ext cx="1120379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defTabSz="685800" eaLnBrk="1" fontAlgn="base" hangingPunct="1">
              <a:spcBef>
                <a:spcPct val="0"/>
              </a:spcBef>
              <a:spcAft>
                <a:spcPct val="0"/>
              </a:spcAft>
              <a:buNone/>
            </a:pPr>
            <a:r>
              <a:rPr lang="cs-CZ" altLang="cs-CZ" sz="750">
                <a:solidFill>
                  <a:srgbClr val="000000"/>
                </a:solidFill>
              </a:rPr>
              <a:t>pokud I</a:t>
            </a:r>
            <a:r>
              <a:rPr lang="cs-CZ" altLang="cs-CZ" sz="750" baseline="-25000">
                <a:solidFill>
                  <a:srgbClr val="000000"/>
                </a:solidFill>
              </a:rPr>
              <a:t>C </a:t>
            </a:r>
            <a:r>
              <a:rPr lang="cs-CZ" altLang="cs-CZ" sz="750">
                <a:solidFill>
                  <a:srgbClr val="000000"/>
                </a:solidFill>
              </a:rPr>
              <a:t>= I</a:t>
            </a:r>
            <a:r>
              <a:rPr lang="cs-CZ" altLang="cs-CZ" sz="750" baseline="-25000">
                <a:solidFill>
                  <a:srgbClr val="000000"/>
                </a:solidFill>
              </a:rPr>
              <a:t>L </a:t>
            </a:r>
            <a:r>
              <a:rPr lang="cs-CZ" altLang="cs-CZ" sz="750">
                <a:solidFill>
                  <a:srgbClr val="000000"/>
                </a:solidFill>
              </a:rPr>
              <a:t>pak:</a:t>
            </a:r>
          </a:p>
          <a:p>
            <a:pPr defTabSz="685800" eaLnBrk="1" fontAlgn="base" hangingPunct="1">
              <a:spcBef>
                <a:spcPct val="0"/>
              </a:spcBef>
              <a:spcAft>
                <a:spcPct val="0"/>
              </a:spcAft>
              <a:buNone/>
            </a:pPr>
            <a:r>
              <a:rPr lang="cs-CZ" altLang="cs-CZ" sz="750">
                <a:solidFill>
                  <a:srgbClr val="000000"/>
                </a:solidFill>
              </a:rPr>
              <a:t>I</a:t>
            </a:r>
            <a:r>
              <a:rPr lang="cs-CZ" altLang="cs-CZ" sz="750" baseline="-25000">
                <a:solidFill>
                  <a:srgbClr val="000000"/>
                </a:solidFill>
              </a:rPr>
              <a:t>SUM</a:t>
            </a:r>
            <a:r>
              <a:rPr lang="cs-CZ" altLang="cs-CZ" sz="750">
                <a:solidFill>
                  <a:srgbClr val="000000"/>
                </a:solidFill>
              </a:rPr>
              <a:t> = I</a:t>
            </a:r>
            <a:r>
              <a:rPr lang="cs-CZ" altLang="cs-CZ" sz="750" baseline="-25000">
                <a:solidFill>
                  <a:srgbClr val="000000"/>
                </a:solidFill>
              </a:rPr>
              <a:t>W</a:t>
            </a:r>
            <a:r>
              <a:rPr lang="cs-CZ" altLang="cs-CZ" sz="750">
                <a:solidFill>
                  <a:srgbClr val="000000"/>
                </a:solidFill>
              </a:rPr>
              <a:t>  –  jI</a:t>
            </a:r>
            <a:r>
              <a:rPr lang="cs-CZ" altLang="cs-CZ" sz="750" baseline="-25000">
                <a:solidFill>
                  <a:srgbClr val="000000"/>
                </a:solidFill>
              </a:rPr>
              <a:t>C1</a:t>
            </a:r>
          </a:p>
          <a:p>
            <a:pPr defTabSz="685800" eaLnBrk="1" fontAlgn="base" hangingPunct="1">
              <a:spcBef>
                <a:spcPct val="0"/>
              </a:spcBef>
              <a:spcAft>
                <a:spcPct val="0"/>
              </a:spcAft>
              <a:buNone/>
            </a:pPr>
            <a:endParaRPr lang="cs-CZ" altLang="cs-CZ" sz="750" baseline="-25000">
              <a:solidFill>
                <a:srgbClr val="000000"/>
              </a:solidFill>
            </a:endParaRPr>
          </a:p>
        </p:txBody>
      </p:sp>
      <p:sp>
        <p:nvSpPr>
          <p:cNvPr id="7273" name="Oval 172"/>
          <p:cNvSpPr>
            <a:spLocks noChangeArrowheads="1"/>
          </p:cNvSpPr>
          <p:nvPr/>
        </p:nvSpPr>
        <p:spPr bwMode="auto">
          <a:xfrm>
            <a:off x="4423173" y="3408760"/>
            <a:ext cx="297656" cy="1160859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defTabSz="685800" eaLnBrk="1" fontAlgn="base" hangingPunct="1">
              <a:spcBef>
                <a:spcPct val="0"/>
              </a:spcBef>
              <a:spcAft>
                <a:spcPct val="0"/>
              </a:spcAft>
              <a:buNone/>
            </a:pPr>
            <a:endParaRPr lang="cs-CZ" altLang="cs-CZ" sz="1350">
              <a:solidFill>
                <a:srgbClr val="000000"/>
              </a:solidFill>
            </a:endParaRPr>
          </a:p>
        </p:txBody>
      </p:sp>
      <p:sp>
        <p:nvSpPr>
          <p:cNvPr id="7274" name="Text Box 173"/>
          <p:cNvSpPr txBox="1">
            <a:spLocks noChangeArrowheads="1"/>
          </p:cNvSpPr>
          <p:nvPr/>
        </p:nvSpPr>
        <p:spPr bwMode="auto">
          <a:xfrm>
            <a:off x="4382692" y="4597003"/>
            <a:ext cx="621506" cy="553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defTabSz="685800" eaLnBrk="1" fontAlgn="base" hangingPunct="1">
              <a:spcBef>
                <a:spcPct val="0"/>
              </a:spcBef>
              <a:spcAft>
                <a:spcPct val="0"/>
              </a:spcAft>
              <a:buNone/>
            </a:pPr>
            <a:r>
              <a:rPr lang="cs-CZ" altLang="cs-CZ" sz="750">
                <a:solidFill>
                  <a:srgbClr val="000000"/>
                </a:solidFill>
              </a:rPr>
              <a:t>I</a:t>
            </a:r>
            <a:r>
              <a:rPr lang="cs-CZ" altLang="cs-CZ" sz="750" baseline="-25000">
                <a:solidFill>
                  <a:srgbClr val="000000"/>
                </a:solidFill>
              </a:rPr>
              <a:t>SUM </a:t>
            </a:r>
            <a:r>
              <a:rPr lang="cs-CZ" altLang="cs-CZ" sz="750">
                <a:solidFill>
                  <a:srgbClr val="000000"/>
                </a:solidFill>
              </a:rPr>
              <a:t>=   jI</a:t>
            </a:r>
            <a:r>
              <a:rPr lang="cs-CZ" altLang="cs-CZ" sz="750" baseline="-25000">
                <a:solidFill>
                  <a:srgbClr val="000000"/>
                </a:solidFill>
              </a:rPr>
              <a:t>C2</a:t>
            </a:r>
          </a:p>
          <a:p>
            <a:pPr defTabSz="685800" eaLnBrk="1" fontAlgn="base" hangingPunct="1">
              <a:spcBef>
                <a:spcPct val="0"/>
              </a:spcBef>
              <a:spcAft>
                <a:spcPct val="0"/>
              </a:spcAft>
              <a:buNone/>
            </a:pPr>
            <a:endParaRPr lang="cs-CZ" altLang="cs-CZ" sz="750" baseline="-25000">
              <a:solidFill>
                <a:srgbClr val="000000"/>
              </a:solidFill>
            </a:endParaRPr>
          </a:p>
          <a:p>
            <a:pPr defTabSz="685800" eaLnBrk="1" fontAlgn="base" hangingPunct="1">
              <a:spcBef>
                <a:spcPct val="0"/>
              </a:spcBef>
              <a:spcAft>
                <a:spcPct val="0"/>
              </a:spcAft>
              <a:buNone/>
            </a:pPr>
            <a:endParaRPr lang="cs-CZ" altLang="cs-CZ" sz="750" baseline="-25000">
              <a:solidFill>
                <a:srgbClr val="000000"/>
              </a:solidFill>
            </a:endParaRPr>
          </a:p>
          <a:p>
            <a:pPr defTabSz="685800" eaLnBrk="1" fontAlgn="base" hangingPunct="1">
              <a:spcBef>
                <a:spcPct val="0"/>
              </a:spcBef>
              <a:spcAft>
                <a:spcPct val="0"/>
              </a:spcAft>
              <a:buNone/>
            </a:pPr>
            <a:endParaRPr lang="cs-CZ" altLang="cs-CZ" sz="750" baseline="-25000">
              <a:solidFill>
                <a:srgbClr val="000000"/>
              </a:solidFill>
            </a:endParaRPr>
          </a:p>
        </p:txBody>
      </p:sp>
      <p:sp>
        <p:nvSpPr>
          <p:cNvPr id="108" name="Line 156"/>
          <p:cNvSpPr>
            <a:spLocks noChangeShapeType="1"/>
          </p:cNvSpPr>
          <p:nvPr/>
        </p:nvSpPr>
        <p:spPr bwMode="auto">
          <a:xfrm flipV="1">
            <a:off x="6624637" y="1300823"/>
            <a:ext cx="233363" cy="0"/>
          </a:xfrm>
          <a:prstGeom prst="line">
            <a:avLst/>
          </a:prstGeom>
          <a:noFill/>
          <a:ln w="9525">
            <a:solidFill>
              <a:srgbClr val="FF0000"/>
            </a:solidFill>
            <a:prstDash val="dash"/>
            <a:round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9" name="Line 156"/>
          <p:cNvSpPr>
            <a:spLocks noChangeShapeType="1"/>
          </p:cNvSpPr>
          <p:nvPr/>
        </p:nvSpPr>
        <p:spPr bwMode="auto">
          <a:xfrm flipV="1">
            <a:off x="6957928" y="1275606"/>
            <a:ext cx="233363" cy="0"/>
          </a:xfrm>
          <a:prstGeom prst="line">
            <a:avLst/>
          </a:prstGeom>
          <a:noFill/>
          <a:ln w="9525">
            <a:solidFill>
              <a:srgbClr val="FF0000"/>
            </a:solidFill>
            <a:prstDash val="dash"/>
            <a:round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10" name="Line 156"/>
          <p:cNvSpPr>
            <a:spLocks noChangeShapeType="1"/>
          </p:cNvSpPr>
          <p:nvPr/>
        </p:nvSpPr>
        <p:spPr bwMode="auto">
          <a:xfrm flipV="1">
            <a:off x="6898454" y="1408834"/>
            <a:ext cx="207224" cy="1787"/>
          </a:xfrm>
          <a:prstGeom prst="line">
            <a:avLst/>
          </a:prstGeom>
          <a:noFill/>
          <a:ln w="9525">
            <a:solidFill>
              <a:srgbClr val="FF0000"/>
            </a:solidFill>
            <a:prstDash val="dash"/>
            <a:round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11" name="Line 158"/>
          <p:cNvSpPr>
            <a:spLocks noChangeShapeType="1"/>
          </p:cNvSpPr>
          <p:nvPr/>
        </p:nvSpPr>
        <p:spPr bwMode="auto">
          <a:xfrm>
            <a:off x="6222876" y="1545636"/>
            <a:ext cx="752392" cy="0"/>
          </a:xfrm>
          <a:prstGeom prst="line">
            <a:avLst/>
          </a:prstGeom>
          <a:noFill/>
          <a:ln w="9525">
            <a:solidFill>
              <a:srgbClr val="0000FF"/>
            </a:solidFill>
            <a:prstDash val="dash"/>
            <a:round/>
            <a:headEnd type="none" w="med" len="med"/>
            <a:tailEnd type="triangle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12" name="Line 160"/>
          <p:cNvSpPr>
            <a:spLocks noChangeShapeType="1"/>
          </p:cNvSpPr>
          <p:nvPr/>
        </p:nvSpPr>
        <p:spPr bwMode="auto">
          <a:xfrm flipV="1">
            <a:off x="6191845" y="1383618"/>
            <a:ext cx="296336" cy="17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13" name="Text Box 146"/>
          <p:cNvSpPr txBox="1">
            <a:spLocks noChangeArrowheads="1"/>
          </p:cNvSpPr>
          <p:nvPr/>
        </p:nvSpPr>
        <p:spPr bwMode="auto">
          <a:xfrm>
            <a:off x="6131806" y="1153221"/>
            <a:ext cx="459581" cy="4154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defTabSz="685800" eaLnBrk="1" fontAlgn="base" hangingPunct="1">
              <a:spcBef>
                <a:spcPct val="0"/>
              </a:spcBef>
              <a:spcAft>
                <a:spcPct val="0"/>
              </a:spcAft>
              <a:buNone/>
            </a:pPr>
            <a:r>
              <a:rPr lang="cs-CZ" altLang="cs-CZ" sz="1050" dirty="0">
                <a:solidFill>
                  <a:srgbClr val="000000"/>
                </a:solidFill>
              </a:rPr>
              <a:t>I</a:t>
            </a:r>
            <a:r>
              <a:rPr lang="cs-CZ" altLang="cs-CZ" sz="1050" baseline="-25000" dirty="0">
                <a:solidFill>
                  <a:srgbClr val="000000"/>
                </a:solidFill>
              </a:rPr>
              <a:t>W</a:t>
            </a:r>
          </a:p>
          <a:p>
            <a:pPr defTabSz="685800" eaLnBrk="1" fontAlgn="base" hangingPunct="1">
              <a:spcBef>
                <a:spcPct val="0"/>
              </a:spcBef>
              <a:spcAft>
                <a:spcPct val="0"/>
              </a:spcAft>
              <a:buNone/>
            </a:pPr>
            <a:endParaRPr lang="cs-CZ" altLang="cs-CZ" sz="105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669120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1485900" y="205979"/>
            <a:ext cx="6172200" cy="259556"/>
          </a:xfrm>
        </p:spPr>
        <p:txBody>
          <a:bodyPr/>
          <a:lstStyle/>
          <a:p>
            <a:pPr eaLnBrk="1" hangingPunct="1"/>
            <a:r>
              <a:rPr lang="cs-CZ" altLang="cs-CZ" sz="1500">
                <a:solidFill>
                  <a:srgbClr val="FF0000"/>
                </a:solidFill>
              </a:rPr>
              <a:t>Zhášená síť – zemní spojení – zvýšení činného proudu</a:t>
            </a:r>
          </a:p>
        </p:txBody>
      </p:sp>
      <p:sp>
        <p:nvSpPr>
          <p:cNvPr id="8195" name="Rectangle 3"/>
          <p:cNvSpPr>
            <a:spLocks noChangeArrowheads="1"/>
          </p:cNvSpPr>
          <p:nvPr/>
        </p:nvSpPr>
        <p:spPr bwMode="auto">
          <a:xfrm>
            <a:off x="1980010" y="925116"/>
            <a:ext cx="594122" cy="80963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defTabSz="685800" eaLnBrk="1" fontAlgn="base" hangingPunct="1">
              <a:spcBef>
                <a:spcPct val="0"/>
              </a:spcBef>
              <a:spcAft>
                <a:spcPct val="0"/>
              </a:spcAft>
              <a:buNone/>
            </a:pPr>
            <a:endParaRPr lang="cs-CZ" altLang="cs-CZ" sz="1350">
              <a:solidFill>
                <a:srgbClr val="000000"/>
              </a:solidFill>
            </a:endParaRPr>
          </a:p>
        </p:txBody>
      </p:sp>
      <p:sp>
        <p:nvSpPr>
          <p:cNvPr id="8196" name="Rectangle 4"/>
          <p:cNvSpPr>
            <a:spLocks noChangeArrowheads="1"/>
          </p:cNvSpPr>
          <p:nvPr/>
        </p:nvSpPr>
        <p:spPr bwMode="auto">
          <a:xfrm>
            <a:off x="1980010" y="1195387"/>
            <a:ext cx="594122" cy="80963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defTabSz="685800" eaLnBrk="1" fontAlgn="base" hangingPunct="1">
              <a:spcBef>
                <a:spcPct val="0"/>
              </a:spcBef>
              <a:spcAft>
                <a:spcPct val="0"/>
              </a:spcAft>
              <a:buNone/>
            </a:pPr>
            <a:endParaRPr lang="cs-CZ" altLang="cs-CZ" sz="1350">
              <a:solidFill>
                <a:srgbClr val="000000"/>
              </a:solidFill>
            </a:endParaRPr>
          </a:p>
        </p:txBody>
      </p:sp>
      <p:sp>
        <p:nvSpPr>
          <p:cNvPr id="8197" name="Rectangle 5"/>
          <p:cNvSpPr>
            <a:spLocks noChangeArrowheads="1"/>
          </p:cNvSpPr>
          <p:nvPr/>
        </p:nvSpPr>
        <p:spPr bwMode="auto">
          <a:xfrm>
            <a:off x="1980010" y="1438275"/>
            <a:ext cx="594122" cy="80963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defTabSz="685800" eaLnBrk="1" fontAlgn="base" hangingPunct="1">
              <a:spcBef>
                <a:spcPct val="0"/>
              </a:spcBef>
              <a:spcAft>
                <a:spcPct val="0"/>
              </a:spcAft>
              <a:buNone/>
            </a:pPr>
            <a:endParaRPr lang="cs-CZ" altLang="cs-CZ" sz="1350">
              <a:solidFill>
                <a:srgbClr val="000000"/>
              </a:solidFill>
            </a:endParaRPr>
          </a:p>
        </p:txBody>
      </p:sp>
      <p:sp>
        <p:nvSpPr>
          <p:cNvPr id="8198" name="Line 6"/>
          <p:cNvSpPr>
            <a:spLocks noChangeShapeType="1"/>
          </p:cNvSpPr>
          <p:nvPr/>
        </p:nvSpPr>
        <p:spPr bwMode="auto">
          <a:xfrm flipH="1">
            <a:off x="1872854" y="1248966"/>
            <a:ext cx="107156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8199" name="Line 7"/>
          <p:cNvSpPr>
            <a:spLocks noChangeShapeType="1"/>
          </p:cNvSpPr>
          <p:nvPr/>
        </p:nvSpPr>
        <p:spPr bwMode="auto">
          <a:xfrm flipH="1">
            <a:off x="1872854" y="1464469"/>
            <a:ext cx="107156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8200" name="Line 8"/>
          <p:cNvSpPr>
            <a:spLocks noChangeShapeType="1"/>
          </p:cNvSpPr>
          <p:nvPr/>
        </p:nvSpPr>
        <p:spPr bwMode="auto">
          <a:xfrm>
            <a:off x="1872854" y="951310"/>
            <a:ext cx="0" cy="864394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8201" name="Line 9"/>
          <p:cNvSpPr>
            <a:spLocks noChangeShapeType="1"/>
          </p:cNvSpPr>
          <p:nvPr/>
        </p:nvSpPr>
        <p:spPr bwMode="auto">
          <a:xfrm>
            <a:off x="1872854" y="951310"/>
            <a:ext cx="13454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8202" name="Rectangle 10"/>
          <p:cNvSpPr>
            <a:spLocks noChangeArrowheads="1"/>
          </p:cNvSpPr>
          <p:nvPr/>
        </p:nvSpPr>
        <p:spPr bwMode="auto">
          <a:xfrm>
            <a:off x="1818085" y="1815704"/>
            <a:ext cx="108347" cy="1484709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defTabSz="685800" eaLnBrk="1" fontAlgn="base" hangingPunct="1">
              <a:spcBef>
                <a:spcPct val="0"/>
              </a:spcBef>
              <a:spcAft>
                <a:spcPct val="0"/>
              </a:spcAft>
              <a:buNone/>
            </a:pPr>
            <a:endParaRPr lang="cs-CZ" altLang="cs-CZ" sz="1350">
              <a:solidFill>
                <a:srgbClr val="000000"/>
              </a:solidFill>
            </a:endParaRPr>
          </a:p>
        </p:txBody>
      </p:sp>
      <p:sp>
        <p:nvSpPr>
          <p:cNvPr id="8203" name="Line 11"/>
          <p:cNvSpPr>
            <a:spLocks noChangeShapeType="1"/>
          </p:cNvSpPr>
          <p:nvPr/>
        </p:nvSpPr>
        <p:spPr bwMode="auto">
          <a:xfrm>
            <a:off x="1872854" y="3300413"/>
            <a:ext cx="0" cy="35123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8204" name="Line 12"/>
          <p:cNvSpPr>
            <a:spLocks noChangeShapeType="1"/>
          </p:cNvSpPr>
          <p:nvPr/>
        </p:nvSpPr>
        <p:spPr bwMode="auto">
          <a:xfrm>
            <a:off x="1980010" y="1815704"/>
            <a:ext cx="0" cy="1484709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8205" name="Rectangle 13"/>
          <p:cNvSpPr>
            <a:spLocks noChangeArrowheads="1"/>
          </p:cNvSpPr>
          <p:nvPr/>
        </p:nvSpPr>
        <p:spPr bwMode="auto">
          <a:xfrm>
            <a:off x="2060972" y="2058591"/>
            <a:ext cx="108347" cy="513159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defTabSz="685800" eaLnBrk="1" fontAlgn="base" hangingPunct="1">
              <a:spcBef>
                <a:spcPct val="0"/>
              </a:spcBef>
              <a:spcAft>
                <a:spcPct val="0"/>
              </a:spcAft>
              <a:buNone/>
            </a:pPr>
            <a:endParaRPr lang="cs-CZ" altLang="cs-CZ" sz="1350">
              <a:solidFill>
                <a:srgbClr val="000000"/>
              </a:solidFill>
            </a:endParaRPr>
          </a:p>
        </p:txBody>
      </p:sp>
      <p:sp>
        <p:nvSpPr>
          <p:cNvPr id="8206" name="Line 14"/>
          <p:cNvSpPr>
            <a:spLocks noChangeShapeType="1"/>
          </p:cNvSpPr>
          <p:nvPr/>
        </p:nvSpPr>
        <p:spPr bwMode="auto">
          <a:xfrm flipH="1" flipV="1">
            <a:off x="1602581" y="1977629"/>
            <a:ext cx="458391" cy="702469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8207" name="Line 15"/>
          <p:cNvSpPr>
            <a:spLocks noChangeShapeType="1"/>
          </p:cNvSpPr>
          <p:nvPr/>
        </p:nvSpPr>
        <p:spPr bwMode="auto">
          <a:xfrm flipV="1">
            <a:off x="2115741" y="1896666"/>
            <a:ext cx="0" cy="1619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8208" name="Line 16"/>
          <p:cNvSpPr>
            <a:spLocks noChangeShapeType="1"/>
          </p:cNvSpPr>
          <p:nvPr/>
        </p:nvSpPr>
        <p:spPr bwMode="auto">
          <a:xfrm>
            <a:off x="2115741" y="1896666"/>
            <a:ext cx="350044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8209" name="Line 17"/>
          <p:cNvSpPr>
            <a:spLocks noChangeShapeType="1"/>
          </p:cNvSpPr>
          <p:nvPr/>
        </p:nvSpPr>
        <p:spPr bwMode="auto">
          <a:xfrm>
            <a:off x="2115741" y="2571750"/>
            <a:ext cx="0" cy="134541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8210" name="Line 18"/>
          <p:cNvSpPr>
            <a:spLocks noChangeShapeType="1"/>
          </p:cNvSpPr>
          <p:nvPr/>
        </p:nvSpPr>
        <p:spPr bwMode="auto">
          <a:xfrm>
            <a:off x="2115741" y="2706291"/>
            <a:ext cx="7286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8211" name="Rectangle 19"/>
          <p:cNvSpPr>
            <a:spLocks noChangeArrowheads="1"/>
          </p:cNvSpPr>
          <p:nvPr/>
        </p:nvSpPr>
        <p:spPr bwMode="auto">
          <a:xfrm>
            <a:off x="2776538" y="2139553"/>
            <a:ext cx="134541" cy="43219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defTabSz="685800" eaLnBrk="1" fontAlgn="base" hangingPunct="1">
              <a:spcBef>
                <a:spcPct val="0"/>
              </a:spcBef>
              <a:spcAft>
                <a:spcPct val="0"/>
              </a:spcAft>
              <a:buNone/>
            </a:pPr>
            <a:endParaRPr lang="cs-CZ" altLang="cs-CZ" sz="1350">
              <a:solidFill>
                <a:srgbClr val="000000"/>
              </a:solidFill>
            </a:endParaRPr>
          </a:p>
        </p:txBody>
      </p:sp>
      <p:sp>
        <p:nvSpPr>
          <p:cNvPr id="8212" name="Line 20"/>
          <p:cNvSpPr>
            <a:spLocks noChangeShapeType="1"/>
          </p:cNvSpPr>
          <p:nvPr/>
        </p:nvSpPr>
        <p:spPr bwMode="auto">
          <a:xfrm flipV="1">
            <a:off x="2844404" y="2571750"/>
            <a:ext cx="0" cy="134541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8213" name="Line 22"/>
          <p:cNvSpPr>
            <a:spLocks noChangeShapeType="1"/>
          </p:cNvSpPr>
          <p:nvPr/>
        </p:nvSpPr>
        <p:spPr bwMode="auto">
          <a:xfrm>
            <a:off x="2682479" y="1896666"/>
            <a:ext cx="1619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8214" name="Line 23"/>
          <p:cNvSpPr>
            <a:spLocks noChangeShapeType="1"/>
          </p:cNvSpPr>
          <p:nvPr/>
        </p:nvSpPr>
        <p:spPr bwMode="auto">
          <a:xfrm>
            <a:off x="2844404" y="1896666"/>
            <a:ext cx="0" cy="2428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8215" name="Line 24"/>
          <p:cNvSpPr>
            <a:spLocks noChangeShapeType="1"/>
          </p:cNvSpPr>
          <p:nvPr/>
        </p:nvSpPr>
        <p:spPr bwMode="auto">
          <a:xfrm>
            <a:off x="2574131" y="951310"/>
            <a:ext cx="4806554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8216" name="Line 25"/>
          <p:cNvSpPr>
            <a:spLocks noChangeShapeType="1"/>
          </p:cNvSpPr>
          <p:nvPr/>
        </p:nvSpPr>
        <p:spPr bwMode="auto">
          <a:xfrm>
            <a:off x="2574131" y="1221581"/>
            <a:ext cx="4806554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8217" name="Line 26"/>
          <p:cNvSpPr>
            <a:spLocks noChangeShapeType="1"/>
          </p:cNvSpPr>
          <p:nvPr/>
        </p:nvSpPr>
        <p:spPr bwMode="auto">
          <a:xfrm>
            <a:off x="2574131" y="1464469"/>
            <a:ext cx="4806554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8218" name="Rectangle 27"/>
          <p:cNvSpPr>
            <a:spLocks noChangeArrowheads="1"/>
          </p:cNvSpPr>
          <p:nvPr/>
        </p:nvSpPr>
        <p:spPr bwMode="auto">
          <a:xfrm>
            <a:off x="2060972" y="2868216"/>
            <a:ext cx="108347" cy="40481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defTabSz="685800" eaLnBrk="1" fontAlgn="base" hangingPunct="1">
              <a:spcBef>
                <a:spcPct val="0"/>
              </a:spcBef>
              <a:spcAft>
                <a:spcPct val="0"/>
              </a:spcAft>
              <a:buNone/>
            </a:pPr>
            <a:endParaRPr lang="cs-CZ" altLang="cs-CZ" sz="1350">
              <a:solidFill>
                <a:srgbClr val="000000"/>
              </a:solidFill>
            </a:endParaRPr>
          </a:p>
        </p:txBody>
      </p:sp>
      <p:sp>
        <p:nvSpPr>
          <p:cNvPr id="8219" name="Line 28"/>
          <p:cNvSpPr>
            <a:spLocks noChangeShapeType="1"/>
          </p:cNvSpPr>
          <p:nvPr/>
        </p:nvSpPr>
        <p:spPr bwMode="auto">
          <a:xfrm flipV="1">
            <a:off x="2115741" y="2787253"/>
            <a:ext cx="0" cy="809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8220" name="Line 29"/>
          <p:cNvSpPr>
            <a:spLocks noChangeShapeType="1"/>
          </p:cNvSpPr>
          <p:nvPr/>
        </p:nvSpPr>
        <p:spPr bwMode="auto">
          <a:xfrm>
            <a:off x="2115741" y="2787254"/>
            <a:ext cx="7286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8221" name="Line 30"/>
          <p:cNvSpPr>
            <a:spLocks noChangeShapeType="1"/>
          </p:cNvSpPr>
          <p:nvPr/>
        </p:nvSpPr>
        <p:spPr bwMode="auto">
          <a:xfrm>
            <a:off x="2115741" y="3274219"/>
            <a:ext cx="0" cy="809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8222" name="Line 31"/>
          <p:cNvSpPr>
            <a:spLocks noChangeShapeType="1"/>
          </p:cNvSpPr>
          <p:nvPr/>
        </p:nvSpPr>
        <p:spPr bwMode="auto">
          <a:xfrm>
            <a:off x="2115741" y="3355181"/>
            <a:ext cx="7286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8223" name="Line 32"/>
          <p:cNvSpPr>
            <a:spLocks noChangeShapeType="1"/>
          </p:cNvSpPr>
          <p:nvPr/>
        </p:nvSpPr>
        <p:spPr bwMode="auto">
          <a:xfrm>
            <a:off x="3843338" y="951310"/>
            <a:ext cx="26194" cy="259199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8224" name="Line 33"/>
          <p:cNvSpPr>
            <a:spLocks noChangeShapeType="1"/>
          </p:cNvSpPr>
          <p:nvPr/>
        </p:nvSpPr>
        <p:spPr bwMode="auto">
          <a:xfrm>
            <a:off x="5651897" y="1221582"/>
            <a:ext cx="0" cy="51316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8225" name="Line 34"/>
          <p:cNvSpPr>
            <a:spLocks noChangeShapeType="1"/>
          </p:cNvSpPr>
          <p:nvPr/>
        </p:nvSpPr>
        <p:spPr bwMode="auto">
          <a:xfrm>
            <a:off x="6084094" y="951310"/>
            <a:ext cx="0" cy="81081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8226" name="Line 35"/>
          <p:cNvSpPr>
            <a:spLocks noChangeShapeType="1"/>
          </p:cNvSpPr>
          <p:nvPr/>
        </p:nvSpPr>
        <p:spPr bwMode="auto">
          <a:xfrm flipH="1">
            <a:off x="6867525" y="1950244"/>
            <a:ext cx="134541" cy="432197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8227" name="Text Box 36"/>
          <p:cNvSpPr txBox="1">
            <a:spLocks noChangeArrowheads="1"/>
          </p:cNvSpPr>
          <p:nvPr/>
        </p:nvSpPr>
        <p:spPr bwMode="auto">
          <a:xfrm>
            <a:off x="1143000" y="2680097"/>
            <a:ext cx="404813" cy="2539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defTabSz="685800" eaLnBrk="1" fontAlgn="base" hangingPunct="1">
              <a:spcBef>
                <a:spcPct val="0"/>
              </a:spcBef>
              <a:spcAft>
                <a:spcPct val="0"/>
              </a:spcAft>
              <a:buNone/>
            </a:pPr>
            <a:r>
              <a:rPr lang="cs-CZ" altLang="cs-CZ" sz="1050">
                <a:solidFill>
                  <a:srgbClr val="0000FF"/>
                </a:solidFill>
              </a:rPr>
              <a:t>U</a:t>
            </a:r>
            <a:r>
              <a:rPr lang="cs-CZ" altLang="cs-CZ" sz="1050" baseline="-25000">
                <a:solidFill>
                  <a:srgbClr val="0000FF"/>
                </a:solidFill>
              </a:rPr>
              <a:t>NE</a:t>
            </a:r>
            <a:endParaRPr lang="cs-CZ" altLang="cs-CZ" sz="1050">
              <a:solidFill>
                <a:srgbClr val="0000FF"/>
              </a:solidFill>
            </a:endParaRPr>
          </a:p>
        </p:txBody>
      </p:sp>
      <p:sp>
        <p:nvSpPr>
          <p:cNvPr id="8228" name="Line 37"/>
          <p:cNvSpPr>
            <a:spLocks noChangeShapeType="1"/>
          </p:cNvSpPr>
          <p:nvPr/>
        </p:nvSpPr>
        <p:spPr bwMode="auto">
          <a:xfrm>
            <a:off x="1575197" y="1747838"/>
            <a:ext cx="0" cy="1647825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8229" name="Text Box 38"/>
          <p:cNvSpPr txBox="1">
            <a:spLocks noChangeArrowheads="1"/>
          </p:cNvSpPr>
          <p:nvPr/>
        </p:nvSpPr>
        <p:spPr bwMode="auto">
          <a:xfrm>
            <a:off x="2459832" y="2976563"/>
            <a:ext cx="824265" cy="3231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defTabSz="685800" eaLnBrk="1" fontAlgn="base" hangingPunct="1">
              <a:spcBef>
                <a:spcPct val="0"/>
              </a:spcBef>
              <a:spcAft>
                <a:spcPct val="0"/>
              </a:spcAft>
              <a:buNone/>
            </a:pPr>
            <a:r>
              <a:rPr lang="cs-CZ" altLang="cs-CZ" sz="750">
                <a:solidFill>
                  <a:srgbClr val="0000FF"/>
                </a:solidFill>
              </a:rPr>
              <a:t>Napětí 0..100V</a:t>
            </a:r>
          </a:p>
          <a:p>
            <a:pPr defTabSz="685800" eaLnBrk="1" fontAlgn="base" hangingPunct="1">
              <a:spcBef>
                <a:spcPct val="0"/>
              </a:spcBef>
              <a:spcAft>
                <a:spcPct val="0"/>
              </a:spcAft>
              <a:buNone/>
            </a:pPr>
            <a:r>
              <a:rPr lang="cs-CZ" altLang="cs-CZ" sz="750">
                <a:solidFill>
                  <a:srgbClr val="0000FF"/>
                </a:solidFill>
              </a:rPr>
              <a:t>Pro regulaci</a:t>
            </a:r>
          </a:p>
        </p:txBody>
      </p:sp>
      <p:sp>
        <p:nvSpPr>
          <p:cNvPr id="8230" name="Text Box 39"/>
          <p:cNvSpPr txBox="1">
            <a:spLocks noChangeArrowheads="1"/>
          </p:cNvSpPr>
          <p:nvPr/>
        </p:nvSpPr>
        <p:spPr bwMode="auto">
          <a:xfrm>
            <a:off x="2871787" y="1896666"/>
            <a:ext cx="566738" cy="6694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defTabSz="685800" eaLnBrk="1" fontAlgn="base" hangingPunct="1">
              <a:spcBef>
                <a:spcPct val="0"/>
              </a:spcBef>
              <a:spcAft>
                <a:spcPct val="0"/>
              </a:spcAft>
              <a:buNone/>
            </a:pPr>
            <a:r>
              <a:rPr lang="cs-CZ" altLang="cs-CZ" sz="750" dirty="0">
                <a:solidFill>
                  <a:srgbClr val="0000FF"/>
                </a:solidFill>
              </a:rPr>
              <a:t>Odpor pro </a:t>
            </a:r>
          </a:p>
          <a:p>
            <a:pPr defTabSz="685800" eaLnBrk="1" fontAlgn="base" hangingPunct="1">
              <a:spcBef>
                <a:spcPct val="0"/>
              </a:spcBef>
              <a:spcAft>
                <a:spcPct val="0"/>
              </a:spcAft>
              <a:buNone/>
            </a:pPr>
            <a:r>
              <a:rPr lang="cs-CZ" altLang="cs-CZ" sz="750" dirty="0">
                <a:solidFill>
                  <a:srgbClr val="0000FF"/>
                </a:solidFill>
              </a:rPr>
              <a:t>zvýšení</a:t>
            </a:r>
          </a:p>
          <a:p>
            <a:pPr defTabSz="685800" eaLnBrk="1" fontAlgn="base" hangingPunct="1">
              <a:spcBef>
                <a:spcPct val="0"/>
              </a:spcBef>
              <a:spcAft>
                <a:spcPct val="0"/>
              </a:spcAft>
              <a:buNone/>
            </a:pPr>
            <a:r>
              <a:rPr lang="cs-CZ" altLang="cs-CZ" sz="750" dirty="0">
                <a:solidFill>
                  <a:srgbClr val="0000FF"/>
                </a:solidFill>
              </a:rPr>
              <a:t>činné složky</a:t>
            </a:r>
          </a:p>
        </p:txBody>
      </p:sp>
      <p:sp>
        <p:nvSpPr>
          <p:cNvPr id="8231" name="Text Box 40"/>
          <p:cNvSpPr txBox="1">
            <a:spLocks noChangeArrowheads="1"/>
          </p:cNvSpPr>
          <p:nvPr/>
        </p:nvSpPr>
        <p:spPr bwMode="auto">
          <a:xfrm>
            <a:off x="2072879" y="534591"/>
            <a:ext cx="627095" cy="3000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defTabSz="685800" eaLnBrk="1" fontAlgn="base" hangingPunct="1">
              <a:spcBef>
                <a:spcPct val="0"/>
              </a:spcBef>
              <a:spcAft>
                <a:spcPct val="0"/>
              </a:spcAft>
              <a:buNone/>
            </a:pPr>
            <a:r>
              <a:rPr lang="cs-CZ" altLang="cs-CZ" sz="1350">
                <a:solidFill>
                  <a:srgbClr val="000000"/>
                </a:solidFill>
              </a:rPr>
              <a:t>23 kV</a:t>
            </a:r>
          </a:p>
        </p:txBody>
      </p:sp>
      <p:sp>
        <p:nvSpPr>
          <p:cNvPr id="8232" name="Line 41"/>
          <p:cNvSpPr>
            <a:spLocks noChangeShapeType="1"/>
          </p:cNvSpPr>
          <p:nvPr/>
        </p:nvSpPr>
        <p:spPr bwMode="auto">
          <a:xfrm>
            <a:off x="4193382" y="870347"/>
            <a:ext cx="540544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8233" name="Line 42"/>
          <p:cNvSpPr>
            <a:spLocks noChangeShapeType="1"/>
          </p:cNvSpPr>
          <p:nvPr/>
        </p:nvSpPr>
        <p:spPr bwMode="auto">
          <a:xfrm>
            <a:off x="4220766" y="1140619"/>
            <a:ext cx="594122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8234" name="Text Box 43"/>
          <p:cNvSpPr txBox="1">
            <a:spLocks noChangeArrowheads="1"/>
          </p:cNvSpPr>
          <p:nvPr/>
        </p:nvSpPr>
        <p:spPr bwMode="auto">
          <a:xfrm>
            <a:off x="4814888" y="600075"/>
            <a:ext cx="459581" cy="2539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defTabSz="685800" eaLnBrk="1" fontAlgn="base" hangingPunct="1">
              <a:spcBef>
                <a:spcPct val="0"/>
              </a:spcBef>
              <a:spcAft>
                <a:spcPct val="0"/>
              </a:spcAft>
              <a:buNone/>
            </a:pPr>
            <a:r>
              <a:rPr lang="cs-CZ" altLang="cs-CZ" sz="1050">
                <a:solidFill>
                  <a:srgbClr val="FF0000"/>
                </a:solidFill>
              </a:rPr>
              <a:t>I</a:t>
            </a:r>
            <a:r>
              <a:rPr lang="cs-CZ" altLang="cs-CZ" sz="1050" baseline="-25000">
                <a:solidFill>
                  <a:srgbClr val="FF0000"/>
                </a:solidFill>
              </a:rPr>
              <a:t>C13</a:t>
            </a:r>
            <a:endParaRPr lang="cs-CZ" altLang="cs-CZ" sz="1050">
              <a:solidFill>
                <a:srgbClr val="FF0000"/>
              </a:solidFill>
            </a:endParaRPr>
          </a:p>
        </p:txBody>
      </p:sp>
      <p:sp>
        <p:nvSpPr>
          <p:cNvPr id="8235" name="Line 44"/>
          <p:cNvSpPr>
            <a:spLocks noChangeShapeType="1"/>
          </p:cNvSpPr>
          <p:nvPr/>
        </p:nvSpPr>
        <p:spPr bwMode="auto">
          <a:xfrm>
            <a:off x="5922169" y="1762125"/>
            <a:ext cx="32385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8236" name="Line 45"/>
          <p:cNvSpPr>
            <a:spLocks noChangeShapeType="1"/>
          </p:cNvSpPr>
          <p:nvPr/>
        </p:nvSpPr>
        <p:spPr bwMode="auto">
          <a:xfrm>
            <a:off x="5922169" y="1869281"/>
            <a:ext cx="32385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8237" name="Line 46"/>
          <p:cNvSpPr>
            <a:spLocks noChangeShapeType="1"/>
          </p:cNvSpPr>
          <p:nvPr/>
        </p:nvSpPr>
        <p:spPr bwMode="auto">
          <a:xfrm>
            <a:off x="5489972" y="1762125"/>
            <a:ext cx="32385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8238" name="Line 47"/>
          <p:cNvSpPr>
            <a:spLocks noChangeShapeType="1"/>
          </p:cNvSpPr>
          <p:nvPr/>
        </p:nvSpPr>
        <p:spPr bwMode="auto">
          <a:xfrm>
            <a:off x="5489972" y="1870472"/>
            <a:ext cx="32385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8239" name="Line 48"/>
          <p:cNvSpPr>
            <a:spLocks noChangeShapeType="1"/>
          </p:cNvSpPr>
          <p:nvPr/>
        </p:nvSpPr>
        <p:spPr bwMode="auto">
          <a:xfrm>
            <a:off x="5247085" y="1518047"/>
            <a:ext cx="0" cy="2428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8240" name="Line 49"/>
          <p:cNvSpPr>
            <a:spLocks noChangeShapeType="1"/>
          </p:cNvSpPr>
          <p:nvPr/>
        </p:nvSpPr>
        <p:spPr bwMode="auto">
          <a:xfrm>
            <a:off x="5085160" y="1762125"/>
            <a:ext cx="32385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8241" name="Line 50"/>
          <p:cNvSpPr>
            <a:spLocks noChangeShapeType="1"/>
          </p:cNvSpPr>
          <p:nvPr/>
        </p:nvSpPr>
        <p:spPr bwMode="auto">
          <a:xfrm>
            <a:off x="5085160" y="1870472"/>
            <a:ext cx="32385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8242" name="Line 51"/>
          <p:cNvSpPr>
            <a:spLocks noChangeShapeType="1"/>
          </p:cNvSpPr>
          <p:nvPr/>
        </p:nvSpPr>
        <p:spPr bwMode="auto">
          <a:xfrm>
            <a:off x="5679281" y="3813572"/>
            <a:ext cx="0" cy="513159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8243" name="Line 52"/>
          <p:cNvSpPr>
            <a:spLocks noChangeShapeType="1"/>
          </p:cNvSpPr>
          <p:nvPr/>
        </p:nvSpPr>
        <p:spPr bwMode="auto">
          <a:xfrm>
            <a:off x="6111479" y="3543300"/>
            <a:ext cx="0" cy="810816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8244" name="Line 53"/>
          <p:cNvSpPr>
            <a:spLocks noChangeShapeType="1"/>
          </p:cNvSpPr>
          <p:nvPr/>
        </p:nvSpPr>
        <p:spPr bwMode="auto">
          <a:xfrm>
            <a:off x="5949554" y="4354116"/>
            <a:ext cx="32385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8245" name="Line 54"/>
          <p:cNvSpPr>
            <a:spLocks noChangeShapeType="1"/>
          </p:cNvSpPr>
          <p:nvPr/>
        </p:nvSpPr>
        <p:spPr bwMode="auto">
          <a:xfrm>
            <a:off x="5949554" y="4461272"/>
            <a:ext cx="32385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8246" name="Line 55"/>
          <p:cNvSpPr>
            <a:spLocks noChangeShapeType="1"/>
          </p:cNvSpPr>
          <p:nvPr/>
        </p:nvSpPr>
        <p:spPr bwMode="auto">
          <a:xfrm>
            <a:off x="5517356" y="4354116"/>
            <a:ext cx="32385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8247" name="Line 56"/>
          <p:cNvSpPr>
            <a:spLocks noChangeShapeType="1"/>
          </p:cNvSpPr>
          <p:nvPr/>
        </p:nvSpPr>
        <p:spPr bwMode="auto">
          <a:xfrm>
            <a:off x="5517356" y="4462463"/>
            <a:ext cx="32385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8248" name="Line 57"/>
          <p:cNvSpPr>
            <a:spLocks noChangeShapeType="1"/>
          </p:cNvSpPr>
          <p:nvPr/>
        </p:nvSpPr>
        <p:spPr bwMode="auto">
          <a:xfrm>
            <a:off x="5274469" y="4111228"/>
            <a:ext cx="0" cy="24169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8249" name="Line 58"/>
          <p:cNvSpPr>
            <a:spLocks noChangeShapeType="1"/>
          </p:cNvSpPr>
          <p:nvPr/>
        </p:nvSpPr>
        <p:spPr bwMode="auto">
          <a:xfrm>
            <a:off x="5112544" y="4354116"/>
            <a:ext cx="32385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8250" name="Line 59"/>
          <p:cNvSpPr>
            <a:spLocks noChangeShapeType="1"/>
          </p:cNvSpPr>
          <p:nvPr/>
        </p:nvSpPr>
        <p:spPr bwMode="auto">
          <a:xfrm>
            <a:off x="5112544" y="4462463"/>
            <a:ext cx="32385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8251" name="Line 60"/>
          <p:cNvSpPr>
            <a:spLocks noChangeShapeType="1"/>
          </p:cNvSpPr>
          <p:nvPr/>
        </p:nvSpPr>
        <p:spPr bwMode="auto">
          <a:xfrm>
            <a:off x="3843337" y="3543300"/>
            <a:ext cx="270033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8252" name="Line 61"/>
          <p:cNvSpPr>
            <a:spLocks noChangeShapeType="1"/>
          </p:cNvSpPr>
          <p:nvPr/>
        </p:nvSpPr>
        <p:spPr bwMode="auto">
          <a:xfrm>
            <a:off x="3707606" y="3813572"/>
            <a:ext cx="289083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8253" name="Line 62"/>
          <p:cNvSpPr>
            <a:spLocks noChangeShapeType="1"/>
          </p:cNvSpPr>
          <p:nvPr/>
        </p:nvSpPr>
        <p:spPr bwMode="auto">
          <a:xfrm>
            <a:off x="3573066" y="4056460"/>
            <a:ext cx="305157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8254" name="Line 63"/>
          <p:cNvSpPr>
            <a:spLocks noChangeShapeType="1"/>
          </p:cNvSpPr>
          <p:nvPr/>
        </p:nvSpPr>
        <p:spPr bwMode="auto">
          <a:xfrm>
            <a:off x="3707606" y="1221581"/>
            <a:ext cx="0" cy="2591991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8255" name="Line 64"/>
          <p:cNvSpPr>
            <a:spLocks noChangeShapeType="1"/>
          </p:cNvSpPr>
          <p:nvPr/>
        </p:nvSpPr>
        <p:spPr bwMode="auto">
          <a:xfrm>
            <a:off x="3573066" y="1464469"/>
            <a:ext cx="0" cy="2591991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8256" name="Line 65"/>
          <p:cNvSpPr>
            <a:spLocks noChangeShapeType="1"/>
          </p:cNvSpPr>
          <p:nvPr/>
        </p:nvSpPr>
        <p:spPr bwMode="auto">
          <a:xfrm>
            <a:off x="4031457" y="3543300"/>
            <a:ext cx="2512219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8257" name="Line 66"/>
          <p:cNvSpPr>
            <a:spLocks noChangeShapeType="1"/>
          </p:cNvSpPr>
          <p:nvPr/>
        </p:nvSpPr>
        <p:spPr bwMode="auto">
          <a:xfrm>
            <a:off x="5247085" y="1869282"/>
            <a:ext cx="0" cy="43219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8258" name="Line 67"/>
          <p:cNvSpPr>
            <a:spLocks noChangeShapeType="1"/>
          </p:cNvSpPr>
          <p:nvPr/>
        </p:nvSpPr>
        <p:spPr bwMode="auto">
          <a:xfrm>
            <a:off x="5651897" y="1869282"/>
            <a:ext cx="0" cy="540544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8259" name="Line 68"/>
          <p:cNvSpPr>
            <a:spLocks noChangeShapeType="1"/>
          </p:cNvSpPr>
          <p:nvPr/>
        </p:nvSpPr>
        <p:spPr bwMode="auto">
          <a:xfrm>
            <a:off x="6084094" y="1869282"/>
            <a:ext cx="0" cy="540544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8260" name="Line 69"/>
          <p:cNvSpPr>
            <a:spLocks noChangeShapeType="1"/>
          </p:cNvSpPr>
          <p:nvPr/>
        </p:nvSpPr>
        <p:spPr bwMode="auto">
          <a:xfrm>
            <a:off x="5085160" y="2409825"/>
            <a:ext cx="1269206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8261" name="Line 70"/>
          <p:cNvSpPr>
            <a:spLocks noChangeShapeType="1"/>
          </p:cNvSpPr>
          <p:nvPr/>
        </p:nvSpPr>
        <p:spPr bwMode="auto">
          <a:xfrm>
            <a:off x="5274469" y="4462463"/>
            <a:ext cx="0" cy="188119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8262" name="Line 71"/>
          <p:cNvSpPr>
            <a:spLocks noChangeShapeType="1"/>
          </p:cNvSpPr>
          <p:nvPr/>
        </p:nvSpPr>
        <p:spPr bwMode="auto">
          <a:xfrm>
            <a:off x="5679281" y="4462463"/>
            <a:ext cx="0" cy="269081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8263" name="Line 72"/>
          <p:cNvSpPr>
            <a:spLocks noChangeShapeType="1"/>
          </p:cNvSpPr>
          <p:nvPr/>
        </p:nvSpPr>
        <p:spPr bwMode="auto">
          <a:xfrm>
            <a:off x="5057775" y="4731544"/>
            <a:ext cx="1188244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8264" name="Line 73"/>
          <p:cNvSpPr>
            <a:spLocks noChangeShapeType="1"/>
          </p:cNvSpPr>
          <p:nvPr/>
        </p:nvSpPr>
        <p:spPr bwMode="auto">
          <a:xfrm>
            <a:off x="6111479" y="4462463"/>
            <a:ext cx="0" cy="269081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8265" name="Line 74"/>
          <p:cNvSpPr>
            <a:spLocks noChangeShapeType="1"/>
          </p:cNvSpPr>
          <p:nvPr/>
        </p:nvSpPr>
        <p:spPr bwMode="auto">
          <a:xfrm>
            <a:off x="7002066" y="1950244"/>
            <a:ext cx="54769" cy="270272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8266" name="Line 75"/>
          <p:cNvSpPr>
            <a:spLocks noChangeShapeType="1"/>
          </p:cNvSpPr>
          <p:nvPr/>
        </p:nvSpPr>
        <p:spPr bwMode="auto">
          <a:xfrm flipV="1">
            <a:off x="7056835" y="1491853"/>
            <a:ext cx="242888" cy="756047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8267" name="Line 76"/>
          <p:cNvSpPr>
            <a:spLocks noChangeShapeType="1"/>
          </p:cNvSpPr>
          <p:nvPr/>
        </p:nvSpPr>
        <p:spPr bwMode="auto">
          <a:xfrm>
            <a:off x="6731794" y="2382441"/>
            <a:ext cx="297656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8268" name="Line 77"/>
          <p:cNvSpPr>
            <a:spLocks noChangeShapeType="1"/>
          </p:cNvSpPr>
          <p:nvPr/>
        </p:nvSpPr>
        <p:spPr bwMode="auto">
          <a:xfrm>
            <a:off x="5543550" y="2220516"/>
            <a:ext cx="0" cy="675084"/>
          </a:xfrm>
          <a:prstGeom prst="line">
            <a:avLst/>
          </a:prstGeom>
          <a:noFill/>
          <a:ln w="9525">
            <a:solidFill>
              <a:srgbClr val="FF0000"/>
            </a:solidFill>
            <a:prstDash val="dash"/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8269" name="Line 78"/>
          <p:cNvSpPr>
            <a:spLocks noChangeShapeType="1"/>
          </p:cNvSpPr>
          <p:nvPr/>
        </p:nvSpPr>
        <p:spPr bwMode="auto">
          <a:xfrm>
            <a:off x="5543550" y="2895600"/>
            <a:ext cx="1243013" cy="0"/>
          </a:xfrm>
          <a:prstGeom prst="line">
            <a:avLst/>
          </a:prstGeom>
          <a:noFill/>
          <a:ln w="9525">
            <a:solidFill>
              <a:srgbClr val="FF0000"/>
            </a:solidFill>
            <a:prstDash val="dash"/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8270" name="Line 79"/>
          <p:cNvSpPr>
            <a:spLocks noChangeShapeType="1"/>
          </p:cNvSpPr>
          <p:nvPr/>
        </p:nvSpPr>
        <p:spPr bwMode="auto">
          <a:xfrm flipV="1">
            <a:off x="6786562" y="2463403"/>
            <a:ext cx="80963" cy="432197"/>
          </a:xfrm>
          <a:prstGeom prst="line">
            <a:avLst/>
          </a:prstGeom>
          <a:noFill/>
          <a:ln w="9525">
            <a:solidFill>
              <a:srgbClr val="FF0000"/>
            </a:solidFill>
            <a:prstDash val="dash"/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8271" name="Line 80"/>
          <p:cNvSpPr>
            <a:spLocks noChangeShapeType="1"/>
          </p:cNvSpPr>
          <p:nvPr/>
        </p:nvSpPr>
        <p:spPr bwMode="auto">
          <a:xfrm>
            <a:off x="6030516" y="2112169"/>
            <a:ext cx="0" cy="675085"/>
          </a:xfrm>
          <a:prstGeom prst="line">
            <a:avLst/>
          </a:prstGeom>
          <a:noFill/>
          <a:ln w="9525">
            <a:solidFill>
              <a:srgbClr val="FF0000"/>
            </a:solidFill>
            <a:prstDash val="dash"/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8272" name="Line 81"/>
          <p:cNvSpPr>
            <a:spLocks noChangeShapeType="1"/>
          </p:cNvSpPr>
          <p:nvPr/>
        </p:nvSpPr>
        <p:spPr bwMode="auto">
          <a:xfrm>
            <a:off x="6030516" y="2787254"/>
            <a:ext cx="594122" cy="0"/>
          </a:xfrm>
          <a:prstGeom prst="line">
            <a:avLst/>
          </a:prstGeom>
          <a:noFill/>
          <a:ln w="9525">
            <a:solidFill>
              <a:srgbClr val="FF0000"/>
            </a:solidFill>
            <a:prstDash val="dash"/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8273" name="Line 82"/>
          <p:cNvSpPr>
            <a:spLocks noChangeShapeType="1"/>
          </p:cNvSpPr>
          <p:nvPr/>
        </p:nvSpPr>
        <p:spPr bwMode="auto">
          <a:xfrm flipV="1">
            <a:off x="6624637" y="2571750"/>
            <a:ext cx="215504" cy="215504"/>
          </a:xfrm>
          <a:prstGeom prst="line">
            <a:avLst/>
          </a:prstGeom>
          <a:noFill/>
          <a:ln w="9525">
            <a:solidFill>
              <a:srgbClr val="FF0000"/>
            </a:solidFill>
            <a:prstDash val="dash"/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8274" name="Text Box 83"/>
          <p:cNvSpPr txBox="1">
            <a:spLocks noChangeArrowheads="1"/>
          </p:cNvSpPr>
          <p:nvPr/>
        </p:nvSpPr>
        <p:spPr bwMode="auto">
          <a:xfrm>
            <a:off x="4842273" y="925116"/>
            <a:ext cx="459581" cy="2539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defTabSz="685800" eaLnBrk="1" fontAlgn="base" hangingPunct="1">
              <a:spcBef>
                <a:spcPct val="0"/>
              </a:spcBef>
              <a:spcAft>
                <a:spcPct val="0"/>
              </a:spcAft>
              <a:buNone/>
            </a:pPr>
            <a:r>
              <a:rPr lang="cs-CZ" altLang="cs-CZ" sz="1050">
                <a:solidFill>
                  <a:srgbClr val="FF0000"/>
                </a:solidFill>
              </a:rPr>
              <a:t>I</a:t>
            </a:r>
            <a:r>
              <a:rPr lang="cs-CZ" altLang="cs-CZ" sz="1050" baseline="-25000">
                <a:solidFill>
                  <a:srgbClr val="FF0000"/>
                </a:solidFill>
              </a:rPr>
              <a:t>C12</a:t>
            </a:r>
            <a:endParaRPr lang="cs-CZ" altLang="cs-CZ" sz="1050">
              <a:solidFill>
                <a:srgbClr val="FF0000"/>
              </a:solidFill>
            </a:endParaRPr>
          </a:p>
        </p:txBody>
      </p:sp>
      <p:sp>
        <p:nvSpPr>
          <p:cNvPr id="8275" name="Line 84"/>
          <p:cNvSpPr>
            <a:spLocks noChangeShapeType="1"/>
          </p:cNvSpPr>
          <p:nvPr/>
        </p:nvSpPr>
        <p:spPr bwMode="auto">
          <a:xfrm>
            <a:off x="4923235" y="3489722"/>
            <a:ext cx="540544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8276" name="Line 85"/>
          <p:cNvSpPr>
            <a:spLocks noChangeShapeType="1"/>
          </p:cNvSpPr>
          <p:nvPr/>
        </p:nvSpPr>
        <p:spPr bwMode="auto">
          <a:xfrm>
            <a:off x="4868466" y="3759994"/>
            <a:ext cx="594122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8277" name="Text Box 86"/>
          <p:cNvSpPr txBox="1">
            <a:spLocks noChangeArrowheads="1"/>
          </p:cNvSpPr>
          <p:nvPr/>
        </p:nvSpPr>
        <p:spPr bwMode="auto">
          <a:xfrm>
            <a:off x="4976813" y="3219450"/>
            <a:ext cx="459581" cy="2539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defTabSz="685800" eaLnBrk="1" fontAlgn="base" hangingPunct="1">
              <a:spcBef>
                <a:spcPct val="0"/>
              </a:spcBef>
              <a:spcAft>
                <a:spcPct val="0"/>
              </a:spcAft>
              <a:buNone/>
            </a:pPr>
            <a:r>
              <a:rPr lang="cs-CZ" altLang="cs-CZ" sz="1050">
                <a:solidFill>
                  <a:srgbClr val="FF0000"/>
                </a:solidFill>
              </a:rPr>
              <a:t>I</a:t>
            </a:r>
            <a:r>
              <a:rPr lang="cs-CZ" altLang="cs-CZ" sz="1050" baseline="-25000">
                <a:solidFill>
                  <a:srgbClr val="FF0000"/>
                </a:solidFill>
              </a:rPr>
              <a:t>C23</a:t>
            </a:r>
            <a:endParaRPr lang="cs-CZ" altLang="cs-CZ" sz="1050">
              <a:solidFill>
                <a:srgbClr val="FF0000"/>
              </a:solidFill>
            </a:endParaRPr>
          </a:p>
        </p:txBody>
      </p:sp>
      <p:sp>
        <p:nvSpPr>
          <p:cNvPr id="8278" name="Text Box 87"/>
          <p:cNvSpPr txBox="1">
            <a:spLocks noChangeArrowheads="1"/>
          </p:cNvSpPr>
          <p:nvPr/>
        </p:nvSpPr>
        <p:spPr bwMode="auto">
          <a:xfrm>
            <a:off x="5004198" y="3544491"/>
            <a:ext cx="459581" cy="2539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defTabSz="685800" eaLnBrk="1" fontAlgn="base" hangingPunct="1">
              <a:spcBef>
                <a:spcPct val="0"/>
              </a:spcBef>
              <a:spcAft>
                <a:spcPct val="0"/>
              </a:spcAft>
              <a:buNone/>
            </a:pPr>
            <a:r>
              <a:rPr lang="cs-CZ" altLang="cs-CZ" sz="1050">
                <a:solidFill>
                  <a:srgbClr val="FF0000"/>
                </a:solidFill>
              </a:rPr>
              <a:t>I</a:t>
            </a:r>
            <a:r>
              <a:rPr lang="cs-CZ" altLang="cs-CZ" sz="1050" baseline="-25000">
                <a:solidFill>
                  <a:srgbClr val="FF0000"/>
                </a:solidFill>
              </a:rPr>
              <a:t>C22</a:t>
            </a:r>
            <a:endParaRPr lang="cs-CZ" altLang="cs-CZ" sz="1050">
              <a:solidFill>
                <a:srgbClr val="FF0000"/>
              </a:solidFill>
            </a:endParaRPr>
          </a:p>
        </p:txBody>
      </p:sp>
      <p:sp>
        <p:nvSpPr>
          <p:cNvPr id="8279" name="Line 88"/>
          <p:cNvSpPr>
            <a:spLocks noChangeShapeType="1"/>
          </p:cNvSpPr>
          <p:nvPr/>
        </p:nvSpPr>
        <p:spPr bwMode="auto">
          <a:xfrm>
            <a:off x="6867525" y="2571750"/>
            <a:ext cx="0" cy="2214563"/>
          </a:xfrm>
          <a:prstGeom prst="line">
            <a:avLst/>
          </a:prstGeom>
          <a:noFill/>
          <a:ln w="9525">
            <a:solidFill>
              <a:srgbClr val="FF0000"/>
            </a:solidFill>
            <a:prstDash val="dash"/>
            <a:round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8280" name="Line 89"/>
          <p:cNvSpPr>
            <a:spLocks noChangeShapeType="1"/>
          </p:cNvSpPr>
          <p:nvPr/>
        </p:nvSpPr>
        <p:spPr bwMode="auto">
          <a:xfrm flipH="1" flipV="1">
            <a:off x="6111478" y="4731544"/>
            <a:ext cx="756047" cy="54769"/>
          </a:xfrm>
          <a:prstGeom prst="line">
            <a:avLst/>
          </a:prstGeom>
          <a:noFill/>
          <a:ln w="9525">
            <a:solidFill>
              <a:srgbClr val="FF0000"/>
            </a:solidFill>
            <a:prstDash val="dash"/>
            <a:round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8281" name="Line 90"/>
          <p:cNvSpPr>
            <a:spLocks noChangeShapeType="1"/>
          </p:cNvSpPr>
          <p:nvPr/>
        </p:nvSpPr>
        <p:spPr bwMode="auto">
          <a:xfrm>
            <a:off x="6921104" y="2571751"/>
            <a:ext cx="0" cy="2402681"/>
          </a:xfrm>
          <a:prstGeom prst="line">
            <a:avLst/>
          </a:prstGeom>
          <a:noFill/>
          <a:ln w="9525">
            <a:solidFill>
              <a:srgbClr val="FF0000"/>
            </a:solidFill>
            <a:prstDash val="dash"/>
            <a:round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8282" name="Line 91"/>
          <p:cNvSpPr>
            <a:spLocks noChangeShapeType="1"/>
          </p:cNvSpPr>
          <p:nvPr/>
        </p:nvSpPr>
        <p:spPr bwMode="auto">
          <a:xfrm flipH="1" flipV="1">
            <a:off x="5679281" y="4758929"/>
            <a:ext cx="1214438" cy="215503"/>
          </a:xfrm>
          <a:prstGeom prst="line">
            <a:avLst/>
          </a:prstGeom>
          <a:noFill/>
          <a:ln w="9525">
            <a:solidFill>
              <a:srgbClr val="FF0000"/>
            </a:solidFill>
            <a:prstDash val="dash"/>
            <a:round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8283" name="Line 92"/>
          <p:cNvSpPr>
            <a:spLocks noChangeShapeType="1"/>
          </p:cNvSpPr>
          <p:nvPr/>
        </p:nvSpPr>
        <p:spPr bwMode="auto">
          <a:xfrm>
            <a:off x="6867525" y="2463403"/>
            <a:ext cx="26194" cy="108347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8284" name="Line 93"/>
          <p:cNvSpPr>
            <a:spLocks noChangeShapeType="1"/>
          </p:cNvSpPr>
          <p:nvPr/>
        </p:nvSpPr>
        <p:spPr bwMode="auto">
          <a:xfrm flipH="1">
            <a:off x="1737123" y="3057525"/>
            <a:ext cx="4968478" cy="567929"/>
          </a:xfrm>
          <a:prstGeom prst="line">
            <a:avLst/>
          </a:prstGeom>
          <a:noFill/>
          <a:ln w="9525">
            <a:solidFill>
              <a:srgbClr val="0000FF"/>
            </a:solidFill>
            <a:prstDash val="dash"/>
            <a:round/>
            <a:headEnd type="none" w="med" len="med"/>
            <a:tailEnd type="triangle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8285" name="Line 94"/>
          <p:cNvSpPr>
            <a:spLocks noChangeShapeType="1"/>
          </p:cNvSpPr>
          <p:nvPr/>
        </p:nvSpPr>
        <p:spPr bwMode="auto">
          <a:xfrm flipH="1">
            <a:off x="6731794" y="2571750"/>
            <a:ext cx="135731" cy="513160"/>
          </a:xfrm>
          <a:prstGeom prst="line">
            <a:avLst/>
          </a:prstGeom>
          <a:noFill/>
          <a:ln w="9525">
            <a:solidFill>
              <a:srgbClr val="0000FF"/>
            </a:solidFill>
            <a:prstDash val="dash"/>
            <a:round/>
            <a:headEnd type="none" w="med" len="med"/>
            <a:tailEnd type="triangle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8286" name="Line 95"/>
          <p:cNvSpPr>
            <a:spLocks noChangeShapeType="1"/>
          </p:cNvSpPr>
          <p:nvPr/>
        </p:nvSpPr>
        <p:spPr bwMode="auto">
          <a:xfrm flipV="1">
            <a:off x="1737122" y="2950369"/>
            <a:ext cx="0" cy="675085"/>
          </a:xfrm>
          <a:prstGeom prst="line">
            <a:avLst/>
          </a:prstGeom>
          <a:noFill/>
          <a:ln w="9525">
            <a:solidFill>
              <a:srgbClr val="0000FF"/>
            </a:solidFill>
            <a:prstDash val="dash"/>
            <a:round/>
            <a:headEnd type="none" w="med" len="med"/>
            <a:tailEnd type="triangle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8287" name="Line 96"/>
          <p:cNvSpPr>
            <a:spLocks noChangeShapeType="1"/>
          </p:cNvSpPr>
          <p:nvPr/>
        </p:nvSpPr>
        <p:spPr bwMode="auto">
          <a:xfrm>
            <a:off x="4275535" y="1356122"/>
            <a:ext cx="53935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8288" name="Text Box 97"/>
          <p:cNvSpPr txBox="1">
            <a:spLocks noChangeArrowheads="1"/>
          </p:cNvSpPr>
          <p:nvPr/>
        </p:nvSpPr>
        <p:spPr bwMode="auto">
          <a:xfrm>
            <a:off x="5193507" y="978694"/>
            <a:ext cx="459581" cy="2539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defTabSz="685800" eaLnBrk="1" fontAlgn="base" hangingPunct="1">
              <a:spcBef>
                <a:spcPct val="0"/>
              </a:spcBef>
              <a:spcAft>
                <a:spcPct val="0"/>
              </a:spcAft>
              <a:buNone/>
            </a:pPr>
            <a:r>
              <a:rPr lang="cs-CZ" altLang="cs-CZ" sz="1050">
                <a:solidFill>
                  <a:srgbClr val="FF0000"/>
                </a:solidFill>
              </a:rPr>
              <a:t>I</a:t>
            </a:r>
            <a:r>
              <a:rPr lang="cs-CZ" altLang="cs-CZ" sz="1050" baseline="-25000">
                <a:solidFill>
                  <a:srgbClr val="FF0000"/>
                </a:solidFill>
              </a:rPr>
              <a:t>C1</a:t>
            </a:r>
            <a:endParaRPr lang="cs-CZ" altLang="cs-CZ" sz="1050">
              <a:solidFill>
                <a:srgbClr val="FF0000"/>
              </a:solidFill>
            </a:endParaRPr>
          </a:p>
        </p:txBody>
      </p:sp>
      <p:sp>
        <p:nvSpPr>
          <p:cNvPr id="8289" name="Text Box 98"/>
          <p:cNvSpPr txBox="1">
            <a:spLocks noChangeArrowheads="1"/>
          </p:cNvSpPr>
          <p:nvPr/>
        </p:nvSpPr>
        <p:spPr bwMode="auto">
          <a:xfrm>
            <a:off x="5543551" y="3570685"/>
            <a:ext cx="459581" cy="2539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defTabSz="685800" eaLnBrk="1" fontAlgn="base" hangingPunct="1">
              <a:spcBef>
                <a:spcPct val="0"/>
              </a:spcBef>
              <a:spcAft>
                <a:spcPct val="0"/>
              </a:spcAft>
              <a:buNone/>
            </a:pPr>
            <a:r>
              <a:rPr lang="cs-CZ" altLang="cs-CZ" sz="1050">
                <a:solidFill>
                  <a:srgbClr val="FF0000"/>
                </a:solidFill>
              </a:rPr>
              <a:t>I</a:t>
            </a:r>
            <a:r>
              <a:rPr lang="cs-CZ" altLang="cs-CZ" sz="1050" baseline="-25000">
                <a:solidFill>
                  <a:srgbClr val="FF0000"/>
                </a:solidFill>
              </a:rPr>
              <a:t>C2</a:t>
            </a:r>
            <a:endParaRPr lang="cs-CZ" altLang="cs-CZ" sz="1050">
              <a:solidFill>
                <a:srgbClr val="FF0000"/>
              </a:solidFill>
            </a:endParaRPr>
          </a:p>
        </p:txBody>
      </p:sp>
      <p:sp>
        <p:nvSpPr>
          <p:cNvPr id="8290" name="Text Box 99"/>
          <p:cNvSpPr txBox="1">
            <a:spLocks noChangeArrowheads="1"/>
          </p:cNvSpPr>
          <p:nvPr/>
        </p:nvSpPr>
        <p:spPr bwMode="auto">
          <a:xfrm>
            <a:off x="1250157" y="3868342"/>
            <a:ext cx="3051572" cy="13388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defTabSz="685800" eaLnBrk="1" fontAlgn="base" hangingPunct="1">
              <a:spcBef>
                <a:spcPct val="0"/>
              </a:spcBef>
              <a:spcAft>
                <a:spcPct val="0"/>
              </a:spcAft>
              <a:buNone/>
            </a:pPr>
            <a:r>
              <a:rPr lang="cs-CZ" altLang="cs-CZ" sz="1350" dirty="0" err="1">
                <a:solidFill>
                  <a:srgbClr val="FF0000"/>
                </a:solidFill>
              </a:rPr>
              <a:t>I</a:t>
            </a:r>
            <a:r>
              <a:rPr lang="cs-CZ" altLang="cs-CZ" sz="1350" baseline="-25000" dirty="0" err="1">
                <a:solidFill>
                  <a:srgbClr val="FF0000"/>
                </a:solidFill>
              </a:rPr>
              <a:t>por</a:t>
            </a:r>
            <a:r>
              <a:rPr lang="cs-CZ" altLang="cs-CZ" sz="1350" baseline="-25000" dirty="0">
                <a:solidFill>
                  <a:srgbClr val="FF0000"/>
                </a:solidFill>
              </a:rPr>
              <a:t> </a:t>
            </a:r>
            <a:r>
              <a:rPr lang="cs-CZ" altLang="cs-CZ" sz="1350" dirty="0">
                <a:solidFill>
                  <a:srgbClr val="FF0000"/>
                </a:solidFill>
              </a:rPr>
              <a:t>= </a:t>
            </a:r>
            <a:r>
              <a:rPr lang="cs-CZ" altLang="cs-CZ" sz="1350" dirty="0" err="1">
                <a:solidFill>
                  <a:srgbClr val="000000"/>
                </a:solidFill>
              </a:rPr>
              <a:t>I</a:t>
            </a:r>
            <a:r>
              <a:rPr lang="cs-CZ" altLang="cs-CZ" sz="1350" baseline="-25000" dirty="0" err="1">
                <a:solidFill>
                  <a:srgbClr val="000000"/>
                </a:solidFill>
              </a:rPr>
              <a:t>w</a:t>
            </a:r>
            <a:r>
              <a:rPr lang="cs-CZ" altLang="cs-CZ" sz="1350" dirty="0">
                <a:solidFill>
                  <a:srgbClr val="000000"/>
                </a:solidFill>
              </a:rPr>
              <a:t> + I</a:t>
            </a:r>
            <a:r>
              <a:rPr lang="cs-CZ" altLang="cs-CZ" sz="1350" baseline="-25000" dirty="0">
                <a:solidFill>
                  <a:srgbClr val="000000"/>
                </a:solidFill>
              </a:rPr>
              <a:t>R</a:t>
            </a:r>
            <a:r>
              <a:rPr lang="cs-CZ" altLang="cs-CZ" sz="1350" dirty="0">
                <a:solidFill>
                  <a:srgbClr val="000000"/>
                </a:solidFill>
              </a:rPr>
              <a:t> </a:t>
            </a:r>
            <a:r>
              <a:rPr lang="cs-CZ" altLang="cs-CZ" sz="1350" dirty="0">
                <a:solidFill>
                  <a:srgbClr val="FF0000"/>
                </a:solidFill>
              </a:rPr>
              <a:t>+  j(I</a:t>
            </a:r>
            <a:r>
              <a:rPr lang="cs-CZ" altLang="cs-CZ" sz="1350" baseline="-25000" dirty="0">
                <a:solidFill>
                  <a:srgbClr val="FF0000"/>
                </a:solidFill>
              </a:rPr>
              <a:t>C1</a:t>
            </a:r>
            <a:r>
              <a:rPr lang="cs-CZ" altLang="cs-CZ" sz="1350" dirty="0">
                <a:solidFill>
                  <a:srgbClr val="FF0000"/>
                </a:solidFill>
              </a:rPr>
              <a:t> + I</a:t>
            </a:r>
            <a:r>
              <a:rPr lang="cs-CZ" altLang="cs-CZ" sz="1350" baseline="-25000" dirty="0">
                <a:solidFill>
                  <a:srgbClr val="FF0000"/>
                </a:solidFill>
              </a:rPr>
              <a:t>C2</a:t>
            </a:r>
            <a:r>
              <a:rPr lang="cs-CZ" altLang="cs-CZ" sz="1350" dirty="0">
                <a:solidFill>
                  <a:srgbClr val="FF0000"/>
                </a:solidFill>
              </a:rPr>
              <a:t> - I</a:t>
            </a:r>
            <a:r>
              <a:rPr lang="cs-CZ" altLang="cs-CZ" sz="1350" baseline="-25000" dirty="0">
                <a:solidFill>
                  <a:srgbClr val="FF0000"/>
                </a:solidFill>
              </a:rPr>
              <a:t>L </a:t>
            </a:r>
            <a:r>
              <a:rPr lang="cs-CZ" altLang="cs-CZ" sz="1350" dirty="0">
                <a:solidFill>
                  <a:srgbClr val="FF0000"/>
                </a:solidFill>
              </a:rPr>
              <a:t>)</a:t>
            </a:r>
          </a:p>
          <a:p>
            <a:pPr defTabSz="685800" eaLnBrk="1" fontAlgn="base" hangingPunct="1">
              <a:spcBef>
                <a:spcPct val="0"/>
              </a:spcBef>
              <a:spcAft>
                <a:spcPct val="0"/>
              </a:spcAft>
              <a:buNone/>
            </a:pPr>
            <a:endParaRPr lang="cs-CZ" altLang="cs-CZ" sz="1350" dirty="0">
              <a:solidFill>
                <a:srgbClr val="FF0000"/>
              </a:solidFill>
            </a:endParaRPr>
          </a:p>
          <a:p>
            <a:pPr defTabSz="685800" eaLnBrk="1" fontAlgn="base" hangingPunct="1">
              <a:spcBef>
                <a:spcPct val="0"/>
              </a:spcBef>
              <a:spcAft>
                <a:spcPct val="0"/>
              </a:spcAft>
              <a:buNone/>
            </a:pPr>
            <a:r>
              <a:rPr lang="cs-CZ" altLang="cs-CZ" sz="1350" dirty="0">
                <a:solidFill>
                  <a:srgbClr val="FF0000"/>
                </a:solidFill>
              </a:rPr>
              <a:t>Pokud je vyladěno, pak místem poruchy teče pouze </a:t>
            </a:r>
            <a:r>
              <a:rPr lang="cs-CZ" altLang="cs-CZ" sz="1350" dirty="0" err="1">
                <a:solidFill>
                  <a:srgbClr val="FF0000"/>
                </a:solidFill>
              </a:rPr>
              <a:t>Iw</a:t>
            </a:r>
            <a:r>
              <a:rPr lang="cs-CZ" altLang="cs-CZ" sz="1350" dirty="0">
                <a:solidFill>
                  <a:srgbClr val="FF0000"/>
                </a:solidFill>
              </a:rPr>
              <a:t> + </a:t>
            </a:r>
            <a:r>
              <a:rPr lang="cs-CZ" altLang="cs-CZ" sz="1350" dirty="0">
                <a:solidFill>
                  <a:srgbClr val="000000"/>
                </a:solidFill>
              </a:rPr>
              <a:t> </a:t>
            </a:r>
            <a:r>
              <a:rPr lang="cs-CZ" altLang="cs-CZ" sz="1350" dirty="0">
                <a:solidFill>
                  <a:srgbClr val="FF0000"/>
                </a:solidFill>
              </a:rPr>
              <a:t>I</a:t>
            </a:r>
            <a:r>
              <a:rPr lang="cs-CZ" altLang="cs-CZ" sz="1350" baseline="-25000" dirty="0">
                <a:solidFill>
                  <a:srgbClr val="FF0000"/>
                </a:solidFill>
              </a:rPr>
              <a:t>R</a:t>
            </a:r>
            <a:r>
              <a:rPr lang="cs-CZ" altLang="cs-CZ" sz="1350" dirty="0">
                <a:solidFill>
                  <a:srgbClr val="FF0000"/>
                </a:solidFill>
              </a:rPr>
              <a:t> (zbytkový činný proud daný odporem tlumivky a přídavným R</a:t>
            </a:r>
          </a:p>
        </p:txBody>
      </p:sp>
      <p:sp>
        <p:nvSpPr>
          <p:cNvPr id="8291" name="Line 100"/>
          <p:cNvSpPr>
            <a:spLocks noChangeShapeType="1"/>
          </p:cNvSpPr>
          <p:nvPr/>
        </p:nvSpPr>
        <p:spPr bwMode="auto">
          <a:xfrm>
            <a:off x="7380685" y="2031206"/>
            <a:ext cx="0" cy="406004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8292" name="Text Box 101"/>
          <p:cNvSpPr txBox="1">
            <a:spLocks noChangeArrowheads="1"/>
          </p:cNvSpPr>
          <p:nvPr/>
        </p:nvSpPr>
        <p:spPr bwMode="auto">
          <a:xfrm>
            <a:off x="7380685" y="2085975"/>
            <a:ext cx="482824" cy="3000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defTabSz="685800" eaLnBrk="1" fontAlgn="base" hangingPunct="1">
              <a:spcBef>
                <a:spcPct val="0"/>
              </a:spcBef>
              <a:spcAft>
                <a:spcPct val="0"/>
              </a:spcAft>
              <a:buNone/>
            </a:pPr>
            <a:r>
              <a:rPr lang="cs-CZ" altLang="cs-CZ" sz="1350">
                <a:solidFill>
                  <a:srgbClr val="FF0000"/>
                </a:solidFill>
              </a:rPr>
              <a:t>Ipor</a:t>
            </a:r>
          </a:p>
        </p:txBody>
      </p:sp>
      <p:sp>
        <p:nvSpPr>
          <p:cNvPr id="8293" name="Text Box 102"/>
          <p:cNvSpPr txBox="1">
            <a:spLocks noChangeArrowheads="1"/>
          </p:cNvSpPr>
          <p:nvPr/>
        </p:nvSpPr>
        <p:spPr bwMode="auto">
          <a:xfrm>
            <a:off x="4572000" y="2950369"/>
            <a:ext cx="328936" cy="3000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defTabSz="685800" eaLnBrk="1" fontAlgn="base" hangingPunct="1">
              <a:spcBef>
                <a:spcPct val="0"/>
              </a:spcBef>
              <a:spcAft>
                <a:spcPct val="0"/>
              </a:spcAft>
              <a:buNone/>
            </a:pPr>
            <a:r>
              <a:rPr lang="cs-CZ" altLang="cs-CZ" sz="1350" dirty="0">
                <a:solidFill>
                  <a:srgbClr val="0000FF"/>
                </a:solidFill>
              </a:rPr>
              <a:t>IL</a:t>
            </a:r>
          </a:p>
        </p:txBody>
      </p:sp>
      <p:sp>
        <p:nvSpPr>
          <p:cNvPr id="8294" name="Line 103"/>
          <p:cNvSpPr>
            <a:spLocks noChangeShapeType="1"/>
          </p:cNvSpPr>
          <p:nvPr/>
        </p:nvSpPr>
        <p:spPr bwMode="auto">
          <a:xfrm flipH="1">
            <a:off x="2465785" y="1869281"/>
            <a:ext cx="215503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8295" name="Line 104"/>
          <p:cNvSpPr>
            <a:spLocks noChangeShapeType="1"/>
          </p:cNvSpPr>
          <p:nvPr/>
        </p:nvSpPr>
        <p:spPr bwMode="auto">
          <a:xfrm flipV="1">
            <a:off x="2655094" y="2193131"/>
            <a:ext cx="0" cy="244079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8296" name="Text Box 105"/>
          <p:cNvSpPr txBox="1">
            <a:spLocks noChangeArrowheads="1"/>
          </p:cNvSpPr>
          <p:nvPr/>
        </p:nvSpPr>
        <p:spPr bwMode="auto">
          <a:xfrm>
            <a:off x="2369344" y="2100262"/>
            <a:ext cx="316112" cy="3000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defTabSz="685800" eaLnBrk="1" fontAlgn="base" hangingPunct="1">
              <a:spcBef>
                <a:spcPct val="0"/>
              </a:spcBef>
              <a:spcAft>
                <a:spcPct val="0"/>
              </a:spcAft>
              <a:buNone/>
            </a:pPr>
            <a:r>
              <a:rPr lang="cs-CZ" altLang="cs-CZ" sz="1350">
                <a:solidFill>
                  <a:srgbClr val="000000"/>
                </a:solidFill>
              </a:rPr>
              <a:t>I</a:t>
            </a:r>
            <a:r>
              <a:rPr lang="cs-CZ" altLang="cs-CZ" sz="1350" baseline="-25000">
                <a:solidFill>
                  <a:srgbClr val="000000"/>
                </a:solidFill>
              </a:rPr>
              <a:t>R</a:t>
            </a:r>
            <a:endParaRPr lang="cs-CZ" altLang="cs-CZ" sz="1350">
              <a:solidFill>
                <a:srgbClr val="000000"/>
              </a:solidFill>
            </a:endParaRPr>
          </a:p>
        </p:txBody>
      </p:sp>
      <p:sp>
        <p:nvSpPr>
          <p:cNvPr id="8297" name="Line 106"/>
          <p:cNvSpPr>
            <a:spLocks noChangeShapeType="1"/>
          </p:cNvSpPr>
          <p:nvPr/>
        </p:nvSpPr>
        <p:spPr bwMode="auto">
          <a:xfrm>
            <a:off x="4301728" y="1545431"/>
            <a:ext cx="270272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8298" name="Line 107"/>
          <p:cNvSpPr>
            <a:spLocks noChangeShapeType="1"/>
          </p:cNvSpPr>
          <p:nvPr/>
        </p:nvSpPr>
        <p:spPr bwMode="auto">
          <a:xfrm>
            <a:off x="7272338" y="2193132"/>
            <a:ext cx="0" cy="270272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8299" name="Text Box 108"/>
          <p:cNvSpPr txBox="1">
            <a:spLocks noChangeArrowheads="1"/>
          </p:cNvSpPr>
          <p:nvPr/>
        </p:nvSpPr>
        <p:spPr bwMode="auto">
          <a:xfrm>
            <a:off x="2222898" y="1688306"/>
            <a:ext cx="909223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defTabSz="685800" eaLnBrk="1" fontAlgn="base" hangingPunct="1">
              <a:spcBef>
                <a:spcPct val="0"/>
              </a:spcBef>
              <a:spcAft>
                <a:spcPct val="0"/>
              </a:spcAft>
              <a:buNone/>
            </a:pPr>
            <a:r>
              <a:rPr lang="cs-CZ" altLang="cs-CZ" sz="900" b="1">
                <a:solidFill>
                  <a:srgbClr val="000000"/>
                </a:solidFill>
              </a:rPr>
              <a:t>Zap. na 1 sec</a:t>
            </a:r>
          </a:p>
        </p:txBody>
      </p:sp>
      <p:sp>
        <p:nvSpPr>
          <p:cNvPr id="108" name="Line 107"/>
          <p:cNvSpPr>
            <a:spLocks noChangeShapeType="1"/>
          </p:cNvSpPr>
          <p:nvPr/>
        </p:nvSpPr>
        <p:spPr bwMode="auto">
          <a:xfrm flipH="1">
            <a:off x="5875735" y="3214986"/>
            <a:ext cx="235744" cy="20836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cs-CZ" sz="1350">
              <a:solidFill>
                <a:srgbClr val="000000"/>
              </a:solidFill>
              <a:latin typeface="Arial" charset="0"/>
            </a:endParaRPr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BASIS" val="EGDVorlage"/>
  <p:tag name="VERSION" val="1.0"/>
</p:tagLst>
</file>

<file path=ppt/theme/theme1.xml><?xml version="1.0" encoding="utf-8"?>
<a:theme xmlns:a="http://schemas.openxmlformats.org/drawingml/2006/main" name="EG.D">
  <a:themeElements>
    <a:clrScheme name="EGD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261B62"/>
      </a:accent1>
      <a:accent2>
        <a:srgbClr val="E13019"/>
      </a:accent2>
      <a:accent3>
        <a:srgbClr val="1200E0"/>
      </a:accent3>
      <a:accent4>
        <a:srgbClr val="9E54EE"/>
      </a:accent4>
      <a:accent5>
        <a:srgbClr val="41C0F0"/>
      </a:accent5>
      <a:accent6>
        <a:srgbClr val="1EA2B1"/>
      </a:accent6>
      <a:hlink>
        <a:srgbClr val="4331AD"/>
      </a:hlink>
      <a:folHlink>
        <a:srgbClr val="5C42ED"/>
      </a:folHlink>
    </a:clrScheme>
    <a:fontScheme name="EON Brix Sans">
      <a:majorFont>
        <a:latin typeface="EON Brix Sans Black"/>
        <a:ea typeface=""/>
        <a:cs typeface=""/>
      </a:majorFont>
      <a:minorFont>
        <a:latin typeface="EON Brix Sans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rtlCol="0">
        <a:spAutoFit/>
      </a:bodyPr>
      <a:lstStyle>
        <a:defPPr algn="l">
          <a:defRPr sz="1200" dirty="0" err="1" smtClean="0"/>
        </a:defPPr>
      </a:lstStyle>
    </a:txDef>
  </a:objectDefaults>
  <a:extraClrSchemeLst>
    <a:extraClrScheme>
      <a:clrScheme name="EGD">
        <a:dk1>
          <a:srgbClr val="000000"/>
        </a:dk1>
        <a:lt1>
          <a:srgbClr val="FFFFFF"/>
        </a:lt1>
        <a:dk2>
          <a:srgbClr val="000000"/>
        </a:dk2>
        <a:lt2>
          <a:srgbClr val="FFFFFF"/>
        </a:lt2>
        <a:accent1>
          <a:srgbClr val="261B62"/>
        </a:accent1>
        <a:accent2>
          <a:srgbClr val="E13019"/>
        </a:accent2>
        <a:accent3>
          <a:srgbClr val="1200E0"/>
        </a:accent3>
        <a:accent4>
          <a:srgbClr val="9E54EE"/>
        </a:accent4>
        <a:accent5>
          <a:srgbClr val="41C0F0"/>
        </a:accent5>
        <a:accent6>
          <a:srgbClr val="1EA2B1"/>
        </a:accent6>
        <a:hlink>
          <a:srgbClr val="4331AD"/>
        </a:hlink>
        <a:folHlink>
          <a:srgbClr val="5C42E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custClrLst>
    <a:custClr name=" ">
      <a:srgbClr val="FFFFFF"/>
    </a:custClr>
    <a:custClr name=" ">
      <a:srgbClr val="FFFFFF"/>
    </a:custClr>
    <a:custClr name=" ">
      <a:srgbClr val="FFFFFF"/>
    </a:custClr>
    <a:custClr name=" ">
      <a:srgbClr val="FFFFFF"/>
    </a:custClr>
    <a:custClr name=" ">
      <a:srgbClr val="261B62"/>
    </a:custClr>
    <a:custClr name=" ">
      <a:srgbClr val="E13019"/>
    </a:custClr>
    <a:custClr name=" ">
      <a:srgbClr val="1200E0"/>
    </a:custClr>
    <a:custClr name=" ">
      <a:srgbClr val="9E54EE"/>
    </a:custClr>
    <a:custClr name=" ">
      <a:srgbClr val="41C0F0"/>
    </a:custClr>
    <a:custClr name=" ">
      <a:srgbClr val="1EA2B1"/>
    </a:custClr>
    <a:custClr name=" ">
      <a:srgbClr val="FFFFFF"/>
    </a:custClr>
    <a:custClr name=" ">
      <a:srgbClr val="FFFFFF"/>
    </a:custClr>
    <a:custClr name=" ">
      <a:srgbClr val="FFFFFF"/>
    </a:custClr>
    <a:custClr name=" ">
      <a:srgbClr val="FFFFFF"/>
    </a:custClr>
    <a:custClr name=" ">
      <a:srgbClr val="4331AD"/>
    </a:custClr>
    <a:custClr name=" ">
      <a:srgbClr val="5C42ED"/>
    </a:custClr>
    <a:custClr name=" ">
      <a:srgbClr val="7D73FA"/>
    </a:custClr>
    <a:custClr name=" ">
      <a:srgbClr val="8C9BFA"/>
    </a:custClr>
    <a:custClr name=" ">
      <a:srgbClr val="FFFFFF"/>
    </a:custClr>
    <a:custClr name=" ">
      <a:srgbClr val="FFFFFF"/>
    </a:custClr>
    <a:custClr name=" ">
      <a:srgbClr val="FFFFFF"/>
    </a:custClr>
    <a:custClr name=" ">
      <a:srgbClr val="FFFFFF"/>
    </a:custClr>
    <a:custClr name=" ">
      <a:srgbClr val="FFFFFF"/>
    </a:custClr>
    <a:custClr name=" ">
      <a:srgbClr val="FFFFFF"/>
    </a:custClr>
    <a:custClr name=" ">
      <a:srgbClr val="4A4A4C"/>
    </a:custClr>
    <a:custClr name=" ">
      <a:srgbClr val="8A8A8E"/>
    </a:custClr>
    <a:custClr name=" ">
      <a:srgbClr val="D5D5D9"/>
    </a:custClr>
    <a:custClr name=" ">
      <a:srgbClr val="F0F1F5"/>
    </a:custClr>
    <a:custClr name=" ">
      <a:srgbClr val="FFFFFF"/>
    </a:custClr>
    <a:custClr name=" ">
      <a:srgbClr val="FFFFFF"/>
    </a:custClr>
  </a:custClrLst>
  <a:extLst>
    <a:ext uri="{05A4C25C-085E-4340-85A3-A5531E510DB2}">
      <thm15:themeFamily xmlns:thm15="http://schemas.microsoft.com/office/thememl/2012/main" name="EGD_Presentation.potx" id="{46F11F4C-74A4-4131-8E74-CB96030ABCCF}" vid="{FD044DE4-D937-4038-ADEA-63A12A2D645C}"/>
    </a:ext>
  </a:extLst>
</a:theme>
</file>

<file path=ppt/theme/theme2.xml><?xml version="1.0" encoding="utf-8"?>
<a:theme xmlns:a="http://schemas.openxmlformats.org/drawingml/2006/main" name="Výchozí návrh">
  <a:themeElements>
    <a:clrScheme name="Výchozí návrh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Výchozí návrh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Výchozí návrh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Metadata/LabelInfo.xml><?xml version="1.0" encoding="utf-8"?>
<clbl:labelList xmlns:clbl="http://schemas.microsoft.com/office/2020/mipLabelMetadata">
  <clbl:label id="{42f063bf-ce3a-473c-8609-3866002c85b0}" enabled="1" method="Standard" siteId="{b914a242-e718-443b-a47c-6b4c649d8c0a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EGD_Presentation</Template>
  <TotalTime>5</TotalTime>
  <Words>2306</Words>
  <Application>Microsoft Office PowerPoint</Application>
  <PresentationFormat>Předvádění na obrazovce (16:9)</PresentationFormat>
  <Paragraphs>409</Paragraphs>
  <Slides>27</Slides>
  <Notes>0</Notes>
  <HiddenSlides>0</HiddenSlides>
  <MMClips>0</MMClips>
  <ScaleCrop>false</ScaleCrop>
  <HeadingPairs>
    <vt:vector size="8" baseType="variant">
      <vt:variant>
        <vt:lpstr>Použitá písma</vt:lpstr>
      </vt:variant>
      <vt:variant>
        <vt:i4>7</vt:i4>
      </vt:variant>
      <vt:variant>
        <vt:lpstr>Motiv</vt:lpstr>
      </vt:variant>
      <vt:variant>
        <vt:i4>2</vt:i4>
      </vt:variant>
      <vt:variant>
        <vt:lpstr>Vložené servery OLE</vt:lpstr>
      </vt:variant>
      <vt:variant>
        <vt:i4>1</vt:i4>
      </vt:variant>
      <vt:variant>
        <vt:lpstr>Nadpisy snímků</vt:lpstr>
      </vt:variant>
      <vt:variant>
        <vt:i4>27</vt:i4>
      </vt:variant>
    </vt:vector>
  </HeadingPairs>
  <TitlesOfParts>
    <vt:vector size="37" baseType="lpstr">
      <vt:lpstr>Arial</vt:lpstr>
      <vt:lpstr>Calibri</vt:lpstr>
      <vt:lpstr>Cambria Math</vt:lpstr>
      <vt:lpstr>EON Brix Sans</vt:lpstr>
      <vt:lpstr>EON Brix Sans Black</vt:lpstr>
      <vt:lpstr>GreekC</vt:lpstr>
      <vt:lpstr>Symbol</vt:lpstr>
      <vt:lpstr>EG.D</vt:lpstr>
      <vt:lpstr>Výchozí návrh</vt:lpstr>
      <vt:lpstr>Graf</vt:lpstr>
      <vt:lpstr>Sítě VN a VVN EG.D a.s.</vt:lpstr>
      <vt:lpstr>Sítě VN - 22 kV v EG.D</vt:lpstr>
      <vt:lpstr>Zhášená síť – normální provoz</vt:lpstr>
      <vt:lpstr>Zhášená síť – normální provoz</vt:lpstr>
      <vt:lpstr>Zhášená síť – normální provoz</vt:lpstr>
      <vt:lpstr>Zhášená síť – normální provoz</vt:lpstr>
      <vt:lpstr>Zhášená síť – zemní spojení - vyladěno</vt:lpstr>
      <vt:lpstr>Zhášená síť – zemní spojení - vyladěno</vt:lpstr>
      <vt:lpstr>Zhášená síť – zemní spojení – zvýšení činného proudu</vt:lpstr>
      <vt:lpstr>Zhášená síť – zemní spojení v L1- vyladěno</vt:lpstr>
      <vt:lpstr>Zhášená síť – zemní spojení v L1- přeladěno</vt:lpstr>
      <vt:lpstr>Prezentace aplikace PowerPoint</vt:lpstr>
      <vt:lpstr>Prezentace aplikace PowerPoint</vt:lpstr>
      <vt:lpstr>Prezentace aplikace PowerPoint</vt:lpstr>
      <vt:lpstr>Prezentace aplikace PowerPoint</vt:lpstr>
      <vt:lpstr>Zhášená síť – zemní spojení shrnutí</vt:lpstr>
      <vt:lpstr>Prezentace aplikace PowerPoint</vt:lpstr>
      <vt:lpstr>Odporová síť – normální provoz</vt:lpstr>
      <vt:lpstr>Odporová síť – zemní zkrat</vt:lpstr>
      <vt:lpstr>Odporová síť – zemní zkrat v L1</vt:lpstr>
      <vt:lpstr>Odporová síť – zemní zkrat shrnutí</vt:lpstr>
      <vt:lpstr>Prezentace aplikace PowerPoint</vt:lpstr>
      <vt:lpstr>Zemní zkrat – odporová síť- zkrat L1-E</vt:lpstr>
      <vt:lpstr>Izolovaná síť – zemní porucha – izolovaná síť vznikne i nechtěně</vt:lpstr>
      <vt:lpstr>Ochranné funkce používané v sítích VN EG.D</vt:lpstr>
      <vt:lpstr>Ochranné funkce používané v sítích VN EG.D</vt:lpstr>
      <vt:lpstr>Ochranné funkce používané v sítích VN EG.D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ModifiedBy>Földeši, Igor</cp:lastModifiedBy>
  <dcterms:created xsi:type="dcterms:W3CDTF">2021-01-13T11:38:49Z</dcterms:created>
  <dcterms:modified xsi:type="dcterms:W3CDTF">2023-01-26T04:31:17Z</dcterms:modified>
</cp:coreProperties>
</file>